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29"/>
  </p:notesMasterIdLst>
  <p:sldIdLst>
    <p:sldId id="256" r:id="rId2"/>
    <p:sldId id="510" r:id="rId3"/>
    <p:sldId id="642" r:id="rId4"/>
    <p:sldId id="643" r:id="rId5"/>
    <p:sldId id="626" r:id="rId6"/>
    <p:sldId id="640" r:id="rId7"/>
    <p:sldId id="644" r:id="rId8"/>
    <p:sldId id="545" r:id="rId9"/>
    <p:sldId id="645" r:id="rId10"/>
    <p:sldId id="646" r:id="rId11"/>
    <p:sldId id="587" r:id="rId12"/>
    <p:sldId id="639" r:id="rId13"/>
    <p:sldId id="596" r:id="rId14"/>
    <p:sldId id="575" r:id="rId15"/>
    <p:sldId id="613" r:id="rId16"/>
    <p:sldId id="648" r:id="rId17"/>
    <p:sldId id="599" r:id="rId18"/>
    <p:sldId id="600" r:id="rId19"/>
    <p:sldId id="601" r:id="rId20"/>
    <p:sldId id="603" r:id="rId21"/>
    <p:sldId id="572" r:id="rId22"/>
    <p:sldId id="627" r:id="rId23"/>
    <p:sldId id="628" r:id="rId24"/>
    <p:sldId id="629" r:id="rId25"/>
    <p:sldId id="649" r:id="rId26"/>
    <p:sldId id="650" r:id="rId27"/>
    <p:sldId id="583" r:id="rId28"/>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1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B3D7"/>
    <a:srgbClr val="999999"/>
    <a:srgbClr val="CE4143"/>
    <a:srgbClr val="D97577"/>
    <a:srgbClr val="E1B7BB"/>
    <a:srgbClr val="D4DCE8"/>
    <a:srgbClr val="BBD5E8"/>
    <a:srgbClr val="9BC2DD"/>
    <a:srgbClr val="78AAD1"/>
    <a:srgbClr val="5997C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10" autoAdjust="0"/>
    <p:restoredTop sz="88169" autoAdjust="0"/>
  </p:normalViewPr>
  <p:slideViewPr>
    <p:cSldViewPr>
      <p:cViewPr varScale="1">
        <p:scale>
          <a:sx n="130" d="100"/>
          <a:sy n="130" d="100"/>
        </p:scale>
        <p:origin x="1384" y="184"/>
      </p:cViewPr>
      <p:guideLst>
        <p:guide orient="horz" pos="1800"/>
        <p:guide pos="1296"/>
      </p:guideLst>
    </p:cSldViewPr>
  </p:slideViewPr>
  <p:outlineViewPr>
    <p:cViewPr>
      <p:scale>
        <a:sx n="33" d="100"/>
        <a:sy n="33" d="100"/>
      </p:scale>
      <p:origin x="0" y="0"/>
    </p:cViewPr>
  </p:outlin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93253-51AE-4C40-AB6B-AA3A7DF4D210}" type="datetimeFigureOut">
              <a:rPr lang="en-US" smtClean="0"/>
              <a:pPr/>
              <a:t>2/13/24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729AB-B77D-48AE-AA10-D1BD2B4D03EA}" type="slidenum">
              <a:rPr lang="en-US" smtClean="0"/>
              <a:pPr/>
              <a:t>‹#›</a:t>
            </a:fld>
            <a:endParaRPr lang="en-US"/>
          </a:p>
        </p:txBody>
      </p:sp>
    </p:spTree>
    <p:extLst>
      <p:ext uri="{BB962C8B-B14F-4D97-AF65-F5344CB8AC3E}">
        <p14:creationId xmlns:p14="http://schemas.microsoft.com/office/powerpoint/2010/main" val="256030539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1</a:t>
            </a:fld>
            <a:endParaRPr lang="en-US"/>
          </a:p>
        </p:txBody>
      </p:sp>
    </p:spTree>
    <p:extLst>
      <p:ext uri="{BB962C8B-B14F-4D97-AF65-F5344CB8AC3E}">
        <p14:creationId xmlns:p14="http://schemas.microsoft.com/office/powerpoint/2010/main" val="4225791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so for an n-bit mask in hex, you will have n/4 Fs at the end, with a 1, 3, 7, or F before them. always!</a:t>
            </a:r>
          </a:p>
        </p:txBody>
      </p:sp>
      <p:sp>
        <p:nvSpPr>
          <p:cNvPr id="4" name="Slide Number Placeholder 3"/>
          <p:cNvSpPr>
            <a:spLocks noGrp="1"/>
          </p:cNvSpPr>
          <p:nvPr>
            <p:ph type="sldNum" sz="quarter" idx="5"/>
          </p:nvPr>
        </p:nvSpPr>
        <p:spPr/>
        <p:txBody>
          <a:bodyPr/>
          <a:lstStyle/>
          <a:p>
            <a:fld id="{999729AB-B77D-48AE-AA10-D1BD2B4D03EA}" type="slidenum">
              <a:rPr lang="en-US" smtClean="0"/>
              <a:pPr/>
              <a:t>15</a:t>
            </a:fld>
            <a:endParaRPr lang="en-US"/>
          </a:p>
        </p:txBody>
      </p:sp>
    </p:spTree>
    <p:extLst>
      <p:ext uri="{BB962C8B-B14F-4D97-AF65-F5344CB8AC3E}">
        <p14:creationId xmlns:p14="http://schemas.microsoft.com/office/powerpoint/2010/main" val="658455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 this will “work” on negative numbers, as long as you are using the convention that the remainder of a division should always be positive, but not everyone expects that! for example, one possible solution to -10 ÷ 8 is -2 R 6, and -10 &amp; 7 == 6. notice I said “one possible” – there are multiple solutions to integer division problems. lol.</a:t>
            </a:r>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 it’s kind of related to how shifting right does division by powers of 2… shifting right throws away the bits on the right side, but this keeps the bits on the right side and throws away the bits on the left.</a:t>
            </a:r>
          </a:p>
          <a:p>
            <a:pPr marL="0" marR="0" lvl="0" indent="0" algn="l" defTabSz="713232" rtl="0" eaLnBrk="1" fontAlgn="auto" latinLnBrk="0" hangingPunct="1">
              <a:lnSpc>
                <a:spcPct val="100000"/>
              </a:lnSpc>
              <a:spcBef>
                <a:spcPts val="0"/>
              </a:spcBef>
              <a:spcAft>
                <a:spcPts val="0"/>
              </a:spcAft>
              <a:buClrTx/>
              <a:buSzTx/>
              <a:buFontTx/>
              <a:buNone/>
              <a:tabLst/>
              <a:defRPr/>
            </a:pPr>
            <a:r>
              <a:rPr lang="en-US" dirty="0"/>
              <a:t>- this works on decimal numbers, too. if you write 1234 and erase 12, you are left with 34. That is 1234 % 100. </a:t>
            </a:r>
          </a:p>
        </p:txBody>
      </p:sp>
      <p:sp>
        <p:nvSpPr>
          <p:cNvPr id="4" name="Slide Number Placeholder 3"/>
          <p:cNvSpPr>
            <a:spLocks noGrp="1"/>
          </p:cNvSpPr>
          <p:nvPr>
            <p:ph type="sldNum" sz="quarter" idx="5"/>
          </p:nvPr>
        </p:nvSpPr>
        <p:spPr/>
        <p:txBody>
          <a:bodyPr/>
          <a:lstStyle/>
          <a:p>
            <a:fld id="{999729AB-B77D-48AE-AA10-D1BD2B4D03EA}" type="slidenum">
              <a:rPr lang="en-US" smtClean="0"/>
              <a:pPr/>
              <a:t>16</a:t>
            </a:fld>
            <a:endParaRPr lang="en-US"/>
          </a:p>
        </p:txBody>
      </p:sp>
    </p:spTree>
    <p:extLst>
      <p:ext uri="{BB962C8B-B14F-4D97-AF65-F5344CB8AC3E}">
        <p14:creationId xmlns:p14="http://schemas.microsoft.com/office/powerpoint/2010/main" val="1379439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for the size: remember the inclusive-both-ends-range size? [lo, hi] has (hi - lo + 1) items.</a:t>
            </a:r>
          </a:p>
          <a:p>
            <a:pPr marL="171450" indent="-171450">
              <a:buFontTx/>
              <a:buChar char="-"/>
            </a:pPr>
            <a:r>
              <a:rPr lang="en-US" dirty="0"/>
              <a:t>here, opcode/</a:t>
            </a:r>
            <a:r>
              <a:rPr lang="en-US" dirty="0" err="1"/>
              <a:t>funct</a:t>
            </a:r>
            <a:r>
              <a:rPr lang="en-US" dirty="0"/>
              <a:t> are 6 bits; </a:t>
            </a:r>
            <a:r>
              <a:rPr lang="en-US" dirty="0" err="1"/>
              <a:t>rs</a:t>
            </a:r>
            <a:r>
              <a:rPr lang="en-US" dirty="0"/>
              <a:t>/</a:t>
            </a:r>
            <a:r>
              <a:rPr lang="en-US" dirty="0" err="1"/>
              <a:t>rt</a:t>
            </a:r>
            <a:r>
              <a:rPr lang="en-US" dirty="0"/>
              <a:t>/</a:t>
            </a:r>
            <a:r>
              <a:rPr lang="en-US" dirty="0" err="1"/>
              <a:t>rd</a:t>
            </a:r>
            <a:r>
              <a:rPr lang="en-US" dirty="0"/>
              <a:t>/</a:t>
            </a:r>
            <a:r>
              <a:rPr lang="en-US" dirty="0" err="1"/>
              <a:t>shamt</a:t>
            </a:r>
            <a:r>
              <a:rPr lang="en-US" dirty="0"/>
              <a:t> are 5 bits. you figure out the masks! but notice that the mask is just a function of the size – all the 5-bit fields have the same mask, and both the 6-bit fields have the same mask.</a:t>
            </a:r>
          </a:p>
        </p:txBody>
      </p:sp>
      <p:sp>
        <p:nvSpPr>
          <p:cNvPr id="4" name="Slide Number Placeholder 3"/>
          <p:cNvSpPr>
            <a:spLocks noGrp="1"/>
          </p:cNvSpPr>
          <p:nvPr>
            <p:ph type="sldNum" sz="quarter" idx="5"/>
          </p:nvPr>
        </p:nvSpPr>
        <p:spPr/>
        <p:txBody>
          <a:bodyPr/>
          <a:lstStyle/>
          <a:p>
            <a:fld id="{999729AB-B77D-48AE-AA10-D1BD2B4D03EA}" type="slidenum">
              <a:rPr lang="en-US" smtClean="0"/>
              <a:pPr/>
              <a:t>18</a:t>
            </a:fld>
            <a:endParaRPr lang="en-US"/>
          </a:p>
        </p:txBody>
      </p:sp>
    </p:spTree>
    <p:extLst>
      <p:ext uri="{BB962C8B-B14F-4D97-AF65-F5344CB8AC3E}">
        <p14:creationId xmlns:p14="http://schemas.microsoft.com/office/powerpoint/2010/main" val="4013530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 …… well it’s not actually the whole significand, as we’ll see shortly.</a:t>
            </a:r>
          </a:p>
        </p:txBody>
      </p:sp>
      <p:sp>
        <p:nvSpPr>
          <p:cNvPr id="4" name="Slide Number Placeholder 3"/>
          <p:cNvSpPr>
            <a:spLocks noGrp="1"/>
          </p:cNvSpPr>
          <p:nvPr>
            <p:ph type="sldNum" sz="quarter" idx="5"/>
          </p:nvPr>
        </p:nvSpPr>
        <p:spPr/>
        <p:txBody>
          <a:bodyPr/>
          <a:lstStyle/>
          <a:p>
            <a:fld id="{999729AB-B77D-48AE-AA10-D1BD2B4D03EA}" type="slidenum">
              <a:rPr lang="en-US" smtClean="0"/>
              <a:pPr/>
              <a:t>19</a:t>
            </a:fld>
            <a:endParaRPr lang="en-US"/>
          </a:p>
        </p:txBody>
      </p:sp>
    </p:spTree>
    <p:extLst>
      <p:ext uri="{BB962C8B-B14F-4D97-AF65-F5344CB8AC3E}">
        <p14:creationId xmlns:p14="http://schemas.microsoft.com/office/powerpoint/2010/main" val="2547782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20</a:t>
            </a:fld>
            <a:endParaRPr lang="en-US"/>
          </a:p>
        </p:txBody>
      </p:sp>
    </p:spTree>
    <p:extLst>
      <p:ext uri="{BB962C8B-B14F-4D97-AF65-F5344CB8AC3E}">
        <p14:creationId xmlns:p14="http://schemas.microsoft.com/office/powerpoint/2010/main" val="15490755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thank god, cause apparently before IEEE 754, it was a huge mess. </a:t>
            </a:r>
            <a:r>
              <a:rPr lang="en-US" i="1" dirty="0"/>
              <a:t>apparently.</a:t>
            </a:r>
            <a:r>
              <a:rPr lang="en-US" i="0" dirty="0"/>
              <a:t> I wasn't around for it.</a:t>
            </a:r>
          </a:p>
          <a:p>
            <a:pPr marL="528066" lvl="1" indent="-171450">
              <a:buFontTx/>
              <a:buChar char="-"/>
            </a:pPr>
            <a:r>
              <a:rPr lang="en-US" i="0" dirty="0"/>
              <a:t>but basically every computer and sometimes every </a:t>
            </a:r>
            <a:r>
              <a:rPr lang="en-US" i="1" dirty="0"/>
              <a:t>program</a:t>
            </a:r>
            <a:r>
              <a:rPr lang="en-US" i="0" dirty="0"/>
              <a:t> invented their own ways of representing floating-point numbers and none of them agreed and code that worked fine on one machine would give totally incorrect results on another and </a:t>
            </a:r>
            <a:r>
              <a:rPr lang="en-US" i="0" dirty="0" err="1"/>
              <a:t>aaaaaaaaaaaa</a:t>
            </a:r>
            <a:r>
              <a:rPr lang="en-US" i="0" dirty="0"/>
              <a:t>!</a:t>
            </a:r>
            <a:endParaRPr lang="en-US" dirty="0"/>
          </a:p>
          <a:p>
            <a:r>
              <a:rPr lang="en-US" dirty="0"/>
              <a:t>* …among several others. go look it up if you're curious.</a:t>
            </a:r>
          </a:p>
        </p:txBody>
      </p:sp>
      <p:sp>
        <p:nvSpPr>
          <p:cNvPr id="4" name="Slide Number Placeholder 3"/>
          <p:cNvSpPr>
            <a:spLocks noGrp="1"/>
          </p:cNvSpPr>
          <p:nvPr>
            <p:ph type="sldNum" sz="quarter" idx="5"/>
          </p:nvPr>
        </p:nvSpPr>
        <p:spPr/>
        <p:txBody>
          <a:bodyPr/>
          <a:lstStyle/>
          <a:p>
            <a:fld id="{999729AB-B77D-48AE-AA10-D1BD2B4D03EA}" type="slidenum">
              <a:rPr lang="en-US" smtClean="0"/>
              <a:pPr/>
              <a:t>22</a:t>
            </a:fld>
            <a:endParaRPr lang="en-US"/>
          </a:p>
        </p:txBody>
      </p:sp>
    </p:spTree>
    <p:extLst>
      <p:ext uri="{BB962C8B-B14F-4D97-AF65-F5344CB8AC3E}">
        <p14:creationId xmlns:p14="http://schemas.microsoft.com/office/powerpoint/2010/main" val="32945662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en-US" sz="1000" dirty="0"/>
              <a:t>- S-M has </a:t>
            </a:r>
            <a:r>
              <a:rPr lang="en-US" sz="1000" b="1" dirty="0"/>
              <a:t>two zeroes </a:t>
            </a:r>
            <a:r>
              <a:rPr lang="en-US" sz="1000" b="0" dirty="0"/>
              <a:t>and </a:t>
            </a:r>
            <a:r>
              <a:rPr lang="en-US" sz="1000" b="1" dirty="0"/>
              <a:t>more complex/difficult arithmetic.</a:t>
            </a:r>
            <a:endParaRPr lang="en-US" sz="1000" dirty="0"/>
          </a:p>
          <a:p>
            <a:pPr marL="0" marR="0" lvl="0" indent="0" algn="l" defTabSz="713232" rtl="0" eaLnBrk="1" fontAlgn="auto" latinLnBrk="0" hangingPunct="1">
              <a:lnSpc>
                <a:spcPct val="100000"/>
              </a:lnSpc>
              <a:spcBef>
                <a:spcPts val="0"/>
              </a:spcBef>
              <a:spcAft>
                <a:spcPts val="0"/>
              </a:spcAft>
              <a:buClrTx/>
              <a:buSzTx/>
              <a:buFontTx/>
              <a:buNone/>
              <a:tabLst/>
              <a:defRPr/>
            </a:pPr>
            <a:r>
              <a:rPr lang="en-US" sz="1000" dirty="0"/>
              <a:t>- negating sign-magnitude is easy: </a:t>
            </a:r>
            <a:r>
              <a:rPr lang="en-US" sz="1000" b="1" dirty="0"/>
              <a:t>flip the sign bit!</a:t>
            </a:r>
          </a:p>
        </p:txBody>
      </p:sp>
      <p:sp>
        <p:nvSpPr>
          <p:cNvPr id="4" name="Slide Number Placeholder 3"/>
          <p:cNvSpPr>
            <a:spLocks noGrp="1"/>
          </p:cNvSpPr>
          <p:nvPr>
            <p:ph type="sldNum" sz="quarter" idx="5"/>
          </p:nvPr>
        </p:nvSpPr>
        <p:spPr/>
        <p:txBody>
          <a:bodyPr/>
          <a:lstStyle/>
          <a:p>
            <a:fld id="{999729AB-B77D-48AE-AA10-D1BD2B4D03EA}" type="slidenum">
              <a:rPr lang="en-US" smtClean="0"/>
              <a:pPr/>
              <a:t>23</a:t>
            </a:fld>
            <a:endParaRPr lang="en-US"/>
          </a:p>
        </p:txBody>
      </p:sp>
    </p:spTree>
    <p:extLst>
      <p:ext uri="{BB962C8B-B14F-4D97-AF65-F5344CB8AC3E}">
        <p14:creationId xmlns:p14="http://schemas.microsoft.com/office/powerpoint/2010/main" val="1636959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 using biased (or </a:t>
            </a:r>
            <a:r>
              <a:rPr lang="en-US" i="1" dirty="0"/>
              <a:t>excess-K</a:t>
            </a:r>
            <a:r>
              <a:rPr lang="en-US" i="0" dirty="0"/>
              <a:t>)</a:t>
            </a:r>
            <a:r>
              <a:rPr lang="en-US" i="1" dirty="0"/>
              <a:t> </a:t>
            </a:r>
            <a:r>
              <a:rPr lang="en-US" i="0" dirty="0"/>
              <a:t>notation for the exponent makes it easier to do comparisons/sorts.</a:t>
            </a:r>
          </a:p>
          <a:p>
            <a:r>
              <a:rPr lang="en-US" i="0" dirty="0"/>
              <a:t>	- it also makes it possible to compare/sort floats using </a:t>
            </a:r>
            <a:r>
              <a:rPr lang="en-US" i="1" dirty="0"/>
              <a:t>integer</a:t>
            </a:r>
            <a:r>
              <a:rPr lang="en-US" i="0" dirty="0"/>
              <a:t> comparisons. which is neat? hey, it's faster.</a:t>
            </a:r>
          </a:p>
        </p:txBody>
      </p:sp>
      <p:sp>
        <p:nvSpPr>
          <p:cNvPr id="4" name="Slide Number Placeholder 3"/>
          <p:cNvSpPr>
            <a:spLocks noGrp="1"/>
          </p:cNvSpPr>
          <p:nvPr>
            <p:ph type="sldNum" sz="quarter" idx="5"/>
          </p:nvPr>
        </p:nvSpPr>
        <p:spPr/>
        <p:txBody>
          <a:bodyPr/>
          <a:lstStyle/>
          <a:p>
            <a:fld id="{999729AB-B77D-48AE-AA10-D1BD2B4D03EA}" type="slidenum">
              <a:rPr lang="en-US" smtClean="0"/>
              <a:pPr/>
              <a:t>24</a:t>
            </a:fld>
            <a:endParaRPr lang="en-US"/>
          </a:p>
        </p:txBody>
      </p:sp>
    </p:spTree>
    <p:extLst>
      <p:ext uri="{BB962C8B-B14F-4D97-AF65-F5344CB8AC3E}">
        <p14:creationId xmlns:p14="http://schemas.microsoft.com/office/powerpoint/2010/main" val="3548272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do you know how hard it is to put an overbar on text in </a:t>
            </a:r>
            <a:r>
              <a:rPr lang="en-US" dirty="0" err="1"/>
              <a:t>powerpoint</a:t>
            </a:r>
            <a:r>
              <a:rPr lang="en-US" dirty="0"/>
              <a:t> that renders correctly everywhere?</a:t>
            </a:r>
          </a:p>
          <a:p>
            <a:pPr marL="528066" lvl="1" indent="-171450">
              <a:buFontTx/>
              <a:buChar char="-"/>
            </a:pPr>
            <a:r>
              <a:rPr lang="en-US" dirty="0"/>
              <a:t>it’s hell. I’m in hell</a:t>
            </a:r>
          </a:p>
        </p:txBody>
      </p:sp>
      <p:sp>
        <p:nvSpPr>
          <p:cNvPr id="4" name="Slide Number Placeholder 3"/>
          <p:cNvSpPr>
            <a:spLocks noGrp="1"/>
          </p:cNvSpPr>
          <p:nvPr>
            <p:ph type="sldNum" sz="quarter" idx="5"/>
          </p:nvPr>
        </p:nvSpPr>
        <p:spPr/>
        <p:txBody>
          <a:bodyPr/>
          <a:lstStyle/>
          <a:p>
            <a:fld id="{999729AB-B77D-48AE-AA10-D1BD2B4D03EA}" type="slidenum">
              <a:rPr lang="en-US" smtClean="0"/>
              <a:pPr/>
              <a:t>25</a:t>
            </a:fld>
            <a:endParaRPr lang="en-US"/>
          </a:p>
        </p:txBody>
      </p:sp>
    </p:spTree>
    <p:extLst>
      <p:ext uri="{BB962C8B-B14F-4D97-AF65-F5344CB8AC3E}">
        <p14:creationId xmlns:p14="http://schemas.microsoft.com/office/powerpoint/2010/main" val="33812754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infinitely long numbers would require infinite storage, which uh. doesn’t exist. :)</a:t>
            </a:r>
          </a:p>
        </p:txBody>
      </p:sp>
      <p:sp>
        <p:nvSpPr>
          <p:cNvPr id="4" name="Slide Number Placeholder 3"/>
          <p:cNvSpPr>
            <a:spLocks noGrp="1"/>
          </p:cNvSpPr>
          <p:nvPr>
            <p:ph type="sldNum" sz="quarter" idx="5"/>
          </p:nvPr>
        </p:nvSpPr>
        <p:spPr/>
        <p:txBody>
          <a:bodyPr/>
          <a:lstStyle/>
          <a:p>
            <a:fld id="{999729AB-B77D-48AE-AA10-D1BD2B4D03EA}" type="slidenum">
              <a:rPr lang="en-US" smtClean="0"/>
              <a:pPr/>
              <a:t>26</a:t>
            </a:fld>
            <a:endParaRPr lang="en-US"/>
          </a:p>
        </p:txBody>
      </p:sp>
    </p:spTree>
    <p:extLst>
      <p:ext uri="{BB962C8B-B14F-4D97-AF65-F5344CB8AC3E}">
        <p14:creationId xmlns:p14="http://schemas.microsoft.com/office/powerpoint/2010/main" val="3513105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2</a:t>
            </a:fld>
            <a:endParaRPr lang="en-US"/>
          </a:p>
        </p:txBody>
      </p:sp>
    </p:spTree>
    <p:extLst>
      <p:ext uri="{BB962C8B-B14F-4D97-AF65-F5344CB8AC3E}">
        <p14:creationId xmlns:p14="http://schemas.microsoft.com/office/powerpoint/2010/main" val="40311545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27</a:t>
            </a:fld>
            <a:endParaRPr lang="en-US"/>
          </a:p>
        </p:txBody>
      </p:sp>
    </p:spTree>
    <p:extLst>
      <p:ext uri="{BB962C8B-B14F-4D97-AF65-F5344CB8AC3E}">
        <p14:creationId xmlns:p14="http://schemas.microsoft.com/office/powerpoint/2010/main" val="765327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123, 12.3, and 1.23 all have the same digits, right? the only difference is where the decimal point is located.</a:t>
            </a:r>
          </a:p>
          <a:p>
            <a:pPr marL="171450" indent="-171450">
              <a:buFontTx/>
              <a:buChar char="-"/>
            </a:pPr>
            <a:r>
              <a:rPr lang="en-US" dirty="0"/>
              <a:t>and really, that’s why we call “floating point” “floating point.” because the point “floats around” to any position.</a:t>
            </a:r>
          </a:p>
        </p:txBody>
      </p:sp>
      <p:sp>
        <p:nvSpPr>
          <p:cNvPr id="4" name="Slide Number Placeholder 3"/>
          <p:cNvSpPr>
            <a:spLocks noGrp="1"/>
          </p:cNvSpPr>
          <p:nvPr>
            <p:ph type="sldNum" sz="quarter" idx="5"/>
          </p:nvPr>
        </p:nvSpPr>
        <p:spPr/>
        <p:txBody>
          <a:bodyPr/>
          <a:lstStyle/>
          <a:p>
            <a:fld id="{999729AB-B77D-48AE-AA10-D1BD2B4D03EA}" type="slidenum">
              <a:rPr lang="en-US" smtClean="0"/>
              <a:pPr/>
              <a:t>4</a:t>
            </a:fld>
            <a:endParaRPr lang="en-US"/>
          </a:p>
        </p:txBody>
      </p:sp>
    </p:spTree>
    <p:extLst>
      <p:ext uri="{BB962C8B-B14F-4D97-AF65-F5344CB8AC3E}">
        <p14:creationId xmlns:p14="http://schemas.microsoft.com/office/powerpoint/2010/main" val="2489997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what was this called? the Avocado Number?</a:t>
            </a:r>
          </a:p>
          <a:p>
            <a:r>
              <a:rPr lang="en-US" dirty="0"/>
              <a:t>- remember… 1/8 is not 8.</a:t>
            </a:r>
          </a:p>
        </p:txBody>
      </p:sp>
      <p:sp>
        <p:nvSpPr>
          <p:cNvPr id="4" name="Slide Number Placeholder 3"/>
          <p:cNvSpPr>
            <a:spLocks noGrp="1"/>
          </p:cNvSpPr>
          <p:nvPr>
            <p:ph type="sldNum" sz="quarter" idx="5"/>
          </p:nvPr>
        </p:nvSpPr>
        <p:spPr/>
        <p:txBody>
          <a:bodyPr/>
          <a:lstStyle/>
          <a:p>
            <a:fld id="{999729AB-B77D-48AE-AA10-D1BD2B4D03EA}" type="slidenum">
              <a:rPr lang="en-US" smtClean="0"/>
              <a:pPr/>
              <a:t>5</a:t>
            </a:fld>
            <a:endParaRPr lang="en-US"/>
          </a:p>
        </p:txBody>
      </p:sp>
    </p:spTree>
    <p:extLst>
      <p:ext uri="{BB962C8B-B14F-4D97-AF65-F5344CB8AC3E}">
        <p14:creationId xmlns:p14="http://schemas.microsoft.com/office/powerpoint/2010/main" val="1316708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since the rule is “one nonzero digit before the point”, in binary, which is the only digit that’s allowed to be there?</a:t>
            </a:r>
          </a:p>
        </p:txBody>
      </p:sp>
      <p:sp>
        <p:nvSpPr>
          <p:cNvPr id="4" name="Slide Number Placeholder 3"/>
          <p:cNvSpPr>
            <a:spLocks noGrp="1"/>
          </p:cNvSpPr>
          <p:nvPr>
            <p:ph type="sldNum" sz="quarter" idx="10"/>
          </p:nvPr>
        </p:nvSpPr>
        <p:spPr/>
        <p:txBody>
          <a:bodyPr/>
          <a:lstStyle/>
          <a:p>
            <a:fld id="{999729AB-B77D-48AE-AA10-D1BD2B4D03EA}" type="slidenum">
              <a:rPr lang="en-US" smtClean="0"/>
              <a:pPr/>
              <a:t>6</a:t>
            </a:fld>
            <a:endParaRPr lang="en-US"/>
          </a:p>
        </p:txBody>
      </p:sp>
    </p:spTree>
    <p:extLst>
      <p:ext uri="{BB962C8B-B14F-4D97-AF65-F5344CB8AC3E}">
        <p14:creationId xmlns:p14="http://schemas.microsoft.com/office/powerpoint/2010/main" val="4207127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visible universe is about 10^80 cubic meters, and the base-2 logarithm of 10^80 is about 265. hence, 2^265.</a:t>
            </a:r>
          </a:p>
        </p:txBody>
      </p:sp>
      <p:sp>
        <p:nvSpPr>
          <p:cNvPr id="4" name="Slide Number Placeholder 3"/>
          <p:cNvSpPr>
            <a:spLocks noGrp="1"/>
          </p:cNvSpPr>
          <p:nvPr>
            <p:ph type="sldNum" sz="quarter" idx="5"/>
          </p:nvPr>
        </p:nvSpPr>
        <p:spPr/>
        <p:txBody>
          <a:bodyPr/>
          <a:lstStyle/>
          <a:p>
            <a:fld id="{999729AB-B77D-48AE-AA10-D1BD2B4D03EA}" type="slidenum">
              <a:rPr lang="en-US" smtClean="0"/>
              <a:pPr/>
              <a:t>9</a:t>
            </a:fld>
            <a:endParaRPr lang="en-US"/>
          </a:p>
        </p:txBody>
      </p:sp>
    </p:spTree>
    <p:extLst>
      <p:ext uri="{BB962C8B-B14F-4D97-AF65-F5344CB8AC3E}">
        <p14:creationId xmlns:p14="http://schemas.microsoft.com/office/powerpoint/2010/main" val="2099093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left and right shift might be useful for, say, moving the exponent to the right so we can “extract” it somehow.</a:t>
            </a:r>
          </a:p>
          <a:p>
            <a:pPr marL="171450" indent="-171450">
              <a:buFontTx/>
              <a:buChar char="-"/>
            </a:pPr>
            <a:r>
              <a:rPr lang="en-US" dirty="0"/>
              <a:t>OR turns bits on, by </a:t>
            </a:r>
            <a:r>
              <a:rPr lang="en-US" dirty="0" err="1"/>
              <a:t>ORing</a:t>
            </a:r>
            <a:r>
              <a:rPr lang="en-US" dirty="0"/>
              <a:t> a bit with 1.</a:t>
            </a:r>
          </a:p>
          <a:p>
            <a:pPr marL="171450" indent="-171450">
              <a:buFontTx/>
              <a:buChar char="-"/>
            </a:pPr>
            <a:r>
              <a:rPr lang="en-US" dirty="0"/>
              <a:t>AND turns bits off, by ANDing a bit with 0.</a:t>
            </a:r>
          </a:p>
        </p:txBody>
      </p:sp>
      <p:sp>
        <p:nvSpPr>
          <p:cNvPr id="4" name="Slide Number Placeholder 3"/>
          <p:cNvSpPr>
            <a:spLocks noGrp="1"/>
          </p:cNvSpPr>
          <p:nvPr>
            <p:ph type="sldNum" sz="quarter" idx="5"/>
          </p:nvPr>
        </p:nvSpPr>
        <p:spPr/>
        <p:txBody>
          <a:bodyPr/>
          <a:lstStyle/>
          <a:p>
            <a:fld id="{999729AB-B77D-48AE-AA10-D1BD2B4D03EA}" type="slidenum">
              <a:rPr lang="en-US" smtClean="0"/>
              <a:pPr/>
              <a:t>10</a:t>
            </a:fld>
            <a:endParaRPr lang="en-US"/>
          </a:p>
        </p:txBody>
      </p:sp>
    </p:spTree>
    <p:extLst>
      <p:ext uri="{BB962C8B-B14F-4D97-AF65-F5344CB8AC3E}">
        <p14:creationId xmlns:p14="http://schemas.microsoft.com/office/powerpoint/2010/main" val="245093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maybe you took 447 before and learned to encode/decode MIPS instructions.</a:t>
            </a:r>
          </a:p>
          <a:p>
            <a:r>
              <a:rPr lang="en-US" dirty="0"/>
              <a:t>	- that's just </a:t>
            </a:r>
            <a:r>
              <a:rPr lang="en-US" i="0" dirty="0"/>
              <a:t>one </a:t>
            </a:r>
            <a:r>
              <a:rPr lang="en-US" i="1" dirty="0"/>
              <a:t>example </a:t>
            </a:r>
            <a:r>
              <a:rPr lang="en-US" i="0" dirty="0"/>
              <a:t>of bitfields, so I'm teaching you the general technique instead.</a:t>
            </a:r>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12</a:t>
            </a:fld>
            <a:endParaRPr lang="en-US"/>
          </a:p>
        </p:txBody>
      </p:sp>
    </p:spTree>
    <p:extLst>
      <p:ext uri="{BB962C8B-B14F-4D97-AF65-F5344CB8AC3E}">
        <p14:creationId xmlns:p14="http://schemas.microsoft.com/office/powerpoint/2010/main" val="3468535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2^5 – 1 = 31, or in binary, 11111</a:t>
            </a:r>
          </a:p>
          <a:p>
            <a:pPr marL="171450" indent="-171450">
              <a:buFontTx/>
              <a:buChar char="-"/>
            </a:pPr>
            <a:r>
              <a:rPr lang="en-US" dirty="0"/>
              <a:t>remember that (1 &lt;&lt; n) = 1 * 2^n.</a:t>
            </a:r>
          </a:p>
        </p:txBody>
      </p:sp>
      <p:sp>
        <p:nvSpPr>
          <p:cNvPr id="4" name="Slide Number Placeholder 3"/>
          <p:cNvSpPr>
            <a:spLocks noGrp="1"/>
          </p:cNvSpPr>
          <p:nvPr>
            <p:ph type="sldNum" sz="quarter" idx="5"/>
          </p:nvPr>
        </p:nvSpPr>
        <p:spPr/>
        <p:txBody>
          <a:bodyPr/>
          <a:lstStyle/>
          <a:p>
            <a:fld id="{999729AB-B77D-48AE-AA10-D1BD2B4D03EA}" type="slidenum">
              <a:rPr lang="en-US" smtClean="0"/>
              <a:pPr/>
              <a:t>14</a:t>
            </a:fld>
            <a:endParaRPr lang="en-US"/>
          </a:p>
        </p:txBody>
      </p:sp>
    </p:spTree>
    <p:extLst>
      <p:ext uri="{BB962C8B-B14F-4D97-AF65-F5344CB8AC3E}">
        <p14:creationId xmlns:p14="http://schemas.microsoft.com/office/powerpoint/2010/main" val="2496519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177645"/>
            <a:ext cx="7772400" cy="1460500"/>
          </a:xfrm>
          <a:noFill/>
        </p:spPr>
        <p:txBody>
          <a:bodyPr>
            <a:normAutofit/>
          </a:bodyPr>
          <a:lstStyle>
            <a:lvl1pPr marL="0" indent="0" algn="l">
              <a:buNone/>
              <a:defRPr sz="2400">
                <a:solidFill>
                  <a:schemeClr val="bg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is-IS"/>
              <a:t>CS447</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no anim)">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is-IS"/>
              <a:t>CS447</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5" name="Footer Placeholder 4"/>
          <p:cNvSpPr>
            <a:spLocks noGrp="1"/>
          </p:cNvSpPr>
          <p:nvPr>
            <p:ph type="ftr" sz="quarter" idx="11"/>
          </p:nvPr>
        </p:nvSpPr>
        <p:spPr/>
        <p:txBody>
          <a:bodyPr/>
          <a:lstStyle/>
          <a:p>
            <a:r>
              <a:rPr lang="is-IS"/>
              <a:t>CS447</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6960"/>
            <a:ext cx="2133600" cy="304271"/>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is-IS"/>
              <a:t>CS447</a:t>
            </a:r>
            <a:endParaRPr lang="en-US"/>
          </a:p>
        </p:txBody>
      </p:sp>
      <p:sp>
        <p:nvSpPr>
          <p:cNvPr id="9" name="Slide Number Placeholder 8"/>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6960"/>
            <a:ext cx="2133600" cy="304271"/>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6960"/>
            <a:ext cx="2133600" cy="304271"/>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is-IS"/>
              <a:t>CS447</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9"/>
            <a:ext cx="3008313" cy="39092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is-IS"/>
              <a:t>CS447</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5600700"/>
            <a:ext cx="9144000" cy="114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7" name="Rectangle 6"/>
          <p:cNvSpPr/>
          <p:nvPr/>
        </p:nvSpPr>
        <p:spPr>
          <a:xfrm>
            <a:off x="0" y="0"/>
            <a:ext cx="9144000" cy="495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2" name="Title Placeholder 1"/>
          <p:cNvSpPr>
            <a:spLocks noGrp="1"/>
          </p:cNvSpPr>
          <p:nvPr>
            <p:ph type="title"/>
          </p:nvPr>
        </p:nvSpPr>
        <p:spPr>
          <a:xfrm>
            <a:off x="152400" y="0"/>
            <a:ext cx="8991600" cy="4953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52400" y="495301"/>
            <a:ext cx="8991600" cy="480165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5296960"/>
            <a:ext cx="12192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tr-TR"/>
              <a:t>CS447</a:t>
            </a:r>
            <a:endParaRPr lang="en-US" dirty="0"/>
          </a:p>
        </p:txBody>
      </p:sp>
      <p:sp>
        <p:nvSpPr>
          <p:cNvPr id="6" name="Slide Number Placeholder 5"/>
          <p:cNvSpPr>
            <a:spLocks noGrp="1"/>
          </p:cNvSpPr>
          <p:nvPr>
            <p:ph type="sldNum" sz="quarter" idx="4"/>
          </p:nvPr>
        </p:nvSpPr>
        <p:spPr>
          <a:xfrm>
            <a:off x="8458200" y="5296960"/>
            <a:ext cx="6858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552B95B-556F-44BD-91A5-D80C1B9E2BB3}" type="slidenum">
              <a:rPr lang="en-US" smtClean="0"/>
              <a:pPr/>
              <a:t>‹#›</a:t>
            </a:fld>
            <a:endParaRPr lang="en-US"/>
          </a:p>
        </p:txBody>
      </p:sp>
    </p:spTree>
    <p:extLst>
      <p:ext uri="{BB962C8B-B14F-4D97-AF65-F5344CB8AC3E}">
        <p14:creationId xmlns:p14="http://schemas.microsoft.com/office/powerpoint/2010/main" val="194475676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hf hdr="0" dt="0"/>
  <p:txStyles>
    <p:titleStyle>
      <a:lvl1pPr algn="l" defTabSz="822960" rtl="0" eaLnBrk="1" latinLnBrk="0" hangingPunct="1">
        <a:spcBef>
          <a:spcPct val="0"/>
        </a:spcBef>
        <a:buNone/>
        <a:defRPr sz="2800" b="1" kern="1200">
          <a:solidFill>
            <a:schemeClr val="bg1"/>
          </a:solidFill>
          <a:latin typeface="+mj-lt"/>
          <a:ea typeface="GulimChe" pitchFamily="49" charset="-127"/>
          <a:cs typeface="MoolBoran" pitchFamily="34" charset="0"/>
        </a:defRPr>
      </a:lvl1pPr>
    </p:titleStyle>
    <p:bodyStyle>
      <a:lvl1pPr marL="204312" indent="-204312" algn="l" defTabSz="822960" rtl="0" eaLnBrk="1" latinLnBrk="0" hangingPunct="1">
        <a:spcBef>
          <a:spcPts val="0"/>
        </a:spcBef>
        <a:buSzPct val="150000"/>
        <a:buFont typeface="Arial" pitchFamily="34" charset="0"/>
        <a:buChar char="•"/>
        <a:defRPr sz="2200" kern="1200">
          <a:solidFill>
            <a:schemeClr val="tx1"/>
          </a:solidFill>
          <a:latin typeface="+mn-lt"/>
          <a:ea typeface="+mn-ea"/>
          <a:cs typeface="+mn-cs"/>
        </a:defRPr>
      </a:lvl1pPr>
      <a:lvl2pPr marL="415767" indent="-207170"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620078" indent="-205740" algn="l" defTabSz="822960" rtl="0" eaLnBrk="1" latinLnBrk="0" hangingPunct="1">
        <a:spcBef>
          <a:spcPts val="0"/>
        </a:spcBef>
        <a:buFont typeface="Wingdings" pitchFamily="2" charset="2"/>
        <a:buChar char="§"/>
        <a:defRPr sz="2200" kern="1200">
          <a:solidFill>
            <a:schemeClr val="tx1"/>
          </a:solidFill>
          <a:latin typeface="+mn-lt"/>
          <a:ea typeface="+mn-ea"/>
          <a:cs typeface="+mn-cs"/>
        </a:defRPr>
      </a:lvl3pPr>
      <a:lvl4pPr marL="821532"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4pPr>
      <a:lvl5pPr marL="1028700"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8077200" cy="1225021"/>
          </a:xfrm>
        </p:spPr>
        <p:txBody>
          <a:bodyPr/>
          <a:lstStyle/>
          <a:p>
            <a:r>
              <a:rPr lang="en-US" dirty="0"/>
              <a:t>Bitfields and </a:t>
            </a:r>
            <a:br>
              <a:rPr lang="en-US" dirty="0"/>
            </a:br>
            <a:r>
              <a:rPr lang="en-US" dirty="0"/>
              <a:t>Floating-point numbers</a:t>
            </a:r>
            <a:endParaRPr lang="en-US" sz="2400" b="1" dirty="0">
              <a:latin typeface="+mj-lt"/>
            </a:endParaRPr>
          </a:p>
        </p:txBody>
      </p:sp>
      <p:sp>
        <p:nvSpPr>
          <p:cNvPr id="3" name="Subtitle 2"/>
          <p:cNvSpPr>
            <a:spLocks noGrp="1"/>
          </p:cNvSpPr>
          <p:nvPr>
            <p:ph type="subTitle" idx="1"/>
          </p:nvPr>
        </p:nvSpPr>
        <p:spPr/>
        <p:txBody>
          <a:bodyPr/>
          <a:lstStyle/>
          <a:p>
            <a:r>
              <a:rPr lang="en-US" dirty="0"/>
              <a:t>CS 0447</a:t>
            </a:r>
          </a:p>
          <a:p>
            <a:r>
              <a:rPr lang="en-US" dirty="0"/>
              <a:t>Jarrett Billingsley</a:t>
            </a:r>
          </a:p>
        </p:txBody>
      </p:sp>
    </p:spTree>
    <p:extLst>
      <p:ext uri="{BB962C8B-B14F-4D97-AF65-F5344CB8AC3E}">
        <p14:creationId xmlns:p14="http://schemas.microsoft.com/office/powerpoint/2010/main" val="233702508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EB279-7F5D-C041-BEAB-7BAF1FDEB3B6}"/>
              </a:ext>
            </a:extLst>
          </p:cNvPr>
          <p:cNvSpPr>
            <a:spLocks noGrp="1"/>
          </p:cNvSpPr>
          <p:nvPr>
            <p:ph type="title"/>
          </p:nvPr>
        </p:nvSpPr>
        <p:spPr/>
        <p:txBody>
          <a:bodyPr/>
          <a:lstStyle/>
          <a:p>
            <a:r>
              <a:rPr lang="en-US" dirty="0"/>
              <a:t>Taking shape</a:t>
            </a:r>
          </a:p>
        </p:txBody>
      </p:sp>
      <p:sp>
        <p:nvSpPr>
          <p:cNvPr id="3" name="Content Placeholder 2">
            <a:extLst>
              <a:ext uri="{FF2B5EF4-FFF2-40B4-BE49-F238E27FC236}">
                <a16:creationId xmlns:a16="http://schemas.microsoft.com/office/drawing/2014/main" id="{B02C784D-0C32-234B-933B-2885D3ECDEF6}"/>
              </a:ext>
            </a:extLst>
          </p:cNvPr>
          <p:cNvSpPr>
            <a:spLocks noGrp="1"/>
          </p:cNvSpPr>
          <p:nvPr>
            <p:ph idx="1"/>
          </p:nvPr>
        </p:nvSpPr>
        <p:spPr>
          <a:xfrm>
            <a:off x="152400" y="495301"/>
            <a:ext cx="8991600" cy="1219199"/>
          </a:xfrm>
        </p:spPr>
        <p:txBody>
          <a:bodyPr/>
          <a:lstStyle/>
          <a:p>
            <a:r>
              <a:rPr lang="en-US" dirty="0"/>
              <a:t>think back to when we looked at </a:t>
            </a:r>
            <a:r>
              <a:rPr lang="en-US" b="1" dirty="0" err="1"/>
              <a:t>bitsets</a:t>
            </a:r>
            <a:r>
              <a:rPr lang="en-US" dirty="0"/>
              <a:t> last time. we encoded multiple </a:t>
            </a:r>
            <a:r>
              <a:rPr lang="en-US" b="1" dirty="0"/>
              <a:t>separate 1-bit </a:t>
            </a:r>
            <a:r>
              <a:rPr lang="en-US" dirty="0"/>
              <a:t>values within one integer.</a:t>
            </a:r>
          </a:p>
          <a:p>
            <a:r>
              <a:rPr lang="en-US" dirty="0"/>
              <a:t>what if we extended that concept to </a:t>
            </a:r>
            <a:r>
              <a:rPr lang="en-US" b="1" dirty="0"/>
              <a:t>multiple-bit values?</a:t>
            </a:r>
            <a:endParaRPr lang="en-US" dirty="0"/>
          </a:p>
        </p:txBody>
      </p:sp>
      <p:sp>
        <p:nvSpPr>
          <p:cNvPr id="4" name="Footer Placeholder 3">
            <a:extLst>
              <a:ext uri="{FF2B5EF4-FFF2-40B4-BE49-F238E27FC236}">
                <a16:creationId xmlns:a16="http://schemas.microsoft.com/office/drawing/2014/main" id="{FB77B443-9226-B84F-84C9-9EA75A36905F}"/>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15F86CE9-9DE6-E84B-A927-F839E01136B1}"/>
              </a:ext>
            </a:extLst>
          </p:cNvPr>
          <p:cNvSpPr>
            <a:spLocks noGrp="1"/>
          </p:cNvSpPr>
          <p:nvPr>
            <p:ph type="sldNum" sz="quarter" idx="12"/>
          </p:nvPr>
        </p:nvSpPr>
        <p:spPr/>
        <p:txBody>
          <a:bodyPr/>
          <a:lstStyle/>
          <a:p>
            <a:fld id="{3552B95B-556F-44BD-91A5-D80C1B9E2BB3}" type="slidenum">
              <a:rPr lang="en-US" smtClean="0"/>
              <a:pPr/>
              <a:t>10</a:t>
            </a:fld>
            <a:endParaRPr lang="en-US"/>
          </a:p>
        </p:txBody>
      </p:sp>
      <p:sp>
        <p:nvSpPr>
          <p:cNvPr id="6" name="TextBox 5">
            <a:extLst>
              <a:ext uri="{FF2B5EF4-FFF2-40B4-BE49-F238E27FC236}">
                <a16:creationId xmlns:a16="http://schemas.microsoft.com/office/drawing/2014/main" id="{8251D361-873A-884B-8DF4-45D301583FB3}"/>
              </a:ext>
            </a:extLst>
          </p:cNvPr>
          <p:cNvSpPr txBox="1"/>
          <p:nvPr/>
        </p:nvSpPr>
        <p:spPr>
          <a:xfrm>
            <a:off x="0" y="1578644"/>
            <a:ext cx="9144000" cy="707886"/>
          </a:xfrm>
          <a:prstGeom prst="rect">
            <a:avLst/>
          </a:prstGeom>
          <a:noFill/>
        </p:spPr>
        <p:txBody>
          <a:bodyPr wrap="square" rtlCol="0">
            <a:spAutoFit/>
          </a:bodyPr>
          <a:lstStyle/>
          <a:p>
            <a:r>
              <a:rPr lang="en-US" sz="4000" b="1" dirty="0">
                <a:latin typeface="Consolas" charset="0"/>
                <a:ea typeface="Consolas" charset="0"/>
                <a:cs typeface="Consolas" charset="0"/>
              </a:rPr>
              <a:t>00111111100000000000000000000000</a:t>
            </a:r>
          </a:p>
        </p:txBody>
      </p:sp>
      <p:grpSp>
        <p:nvGrpSpPr>
          <p:cNvPr id="7" name="Group 6">
            <a:extLst>
              <a:ext uri="{FF2B5EF4-FFF2-40B4-BE49-F238E27FC236}">
                <a16:creationId xmlns:a16="http://schemas.microsoft.com/office/drawing/2014/main" id="{D6320A2F-1634-1C45-AC17-91FB268C250F}"/>
              </a:ext>
            </a:extLst>
          </p:cNvPr>
          <p:cNvGrpSpPr/>
          <p:nvPr/>
        </p:nvGrpSpPr>
        <p:grpSpPr>
          <a:xfrm>
            <a:off x="0" y="2218933"/>
            <a:ext cx="2089349" cy="1915995"/>
            <a:chOff x="3991745" y="3277775"/>
            <a:chExt cx="2089349" cy="1915995"/>
          </a:xfrm>
        </p:grpSpPr>
        <p:cxnSp>
          <p:nvCxnSpPr>
            <p:cNvPr id="8" name="Straight Arrow Connector 7">
              <a:extLst>
                <a:ext uri="{FF2B5EF4-FFF2-40B4-BE49-F238E27FC236}">
                  <a16:creationId xmlns:a16="http://schemas.microsoft.com/office/drawing/2014/main" id="{900EB1CA-7269-7B45-8B39-AF4DF730B14F}"/>
                </a:ext>
              </a:extLst>
            </p:cNvPr>
            <p:cNvCxnSpPr>
              <a:cxnSpLocks/>
            </p:cNvCxnSpPr>
            <p:nvPr/>
          </p:nvCxnSpPr>
          <p:spPr>
            <a:xfrm flipV="1">
              <a:off x="4227724" y="3277775"/>
              <a:ext cx="0" cy="114655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6C6D396-4A16-444C-B82C-AEC504AEAAE3}"/>
                </a:ext>
              </a:extLst>
            </p:cNvPr>
            <p:cNvSpPr txBox="1"/>
            <p:nvPr/>
          </p:nvSpPr>
          <p:spPr>
            <a:xfrm>
              <a:off x="3991745" y="4424329"/>
              <a:ext cx="2089349" cy="769441"/>
            </a:xfrm>
            <a:prstGeom prst="rect">
              <a:avLst/>
            </a:prstGeom>
            <a:noFill/>
          </p:spPr>
          <p:txBody>
            <a:bodyPr wrap="square" rtlCol="0">
              <a:spAutoFit/>
            </a:bodyPr>
            <a:lstStyle/>
            <a:p>
              <a:pPr algn="ctr"/>
              <a:r>
                <a:rPr lang="en-US" sz="2200" dirty="0"/>
                <a:t>let’s make this the </a:t>
              </a:r>
              <a:r>
                <a:rPr lang="en-US" sz="2200" b="1" dirty="0"/>
                <a:t>sign bit.</a:t>
              </a:r>
              <a:endParaRPr lang="en-US" sz="2200" dirty="0"/>
            </a:p>
          </p:txBody>
        </p:sp>
      </p:grpSp>
      <p:sp>
        <p:nvSpPr>
          <p:cNvPr id="11" name="TextBox 10">
            <a:extLst>
              <a:ext uri="{FF2B5EF4-FFF2-40B4-BE49-F238E27FC236}">
                <a16:creationId xmlns:a16="http://schemas.microsoft.com/office/drawing/2014/main" id="{7E3F9BDE-1772-0D4C-87DB-FA710D9D4C9C}"/>
              </a:ext>
            </a:extLst>
          </p:cNvPr>
          <p:cNvSpPr txBox="1"/>
          <p:nvPr/>
        </p:nvSpPr>
        <p:spPr>
          <a:xfrm>
            <a:off x="0" y="1578644"/>
            <a:ext cx="557980" cy="707886"/>
          </a:xfrm>
          <a:prstGeom prst="rect">
            <a:avLst/>
          </a:prstGeom>
          <a:noFill/>
        </p:spPr>
        <p:txBody>
          <a:bodyPr wrap="square" rtlCol="0">
            <a:spAutoFit/>
          </a:bodyPr>
          <a:lstStyle/>
          <a:p>
            <a:r>
              <a:rPr lang="en-US" sz="4000" b="1" dirty="0">
                <a:solidFill>
                  <a:srgbClr val="FF0000"/>
                </a:solidFill>
                <a:latin typeface="Consolas" charset="0"/>
                <a:ea typeface="Consolas" charset="0"/>
                <a:cs typeface="Consolas" charset="0"/>
              </a:rPr>
              <a:t>0</a:t>
            </a:r>
            <a:endParaRPr lang="en-US" sz="4000" b="1" dirty="0">
              <a:latin typeface="Consolas" charset="0"/>
              <a:ea typeface="Consolas" charset="0"/>
              <a:cs typeface="Consolas" charset="0"/>
            </a:endParaRPr>
          </a:p>
        </p:txBody>
      </p:sp>
      <p:sp>
        <p:nvSpPr>
          <p:cNvPr id="12" name="TextBox 11">
            <a:extLst>
              <a:ext uri="{FF2B5EF4-FFF2-40B4-BE49-F238E27FC236}">
                <a16:creationId xmlns:a16="http://schemas.microsoft.com/office/drawing/2014/main" id="{AD6FE7F4-5EBD-3742-B208-88FD933B6792}"/>
              </a:ext>
            </a:extLst>
          </p:cNvPr>
          <p:cNvSpPr txBox="1"/>
          <p:nvPr/>
        </p:nvSpPr>
        <p:spPr>
          <a:xfrm>
            <a:off x="0" y="1578644"/>
            <a:ext cx="2819399" cy="707886"/>
          </a:xfrm>
          <a:prstGeom prst="rect">
            <a:avLst/>
          </a:prstGeom>
          <a:noFill/>
        </p:spPr>
        <p:txBody>
          <a:bodyPr wrap="square" rtlCol="0">
            <a:spAutoFit/>
          </a:bodyPr>
          <a:lstStyle/>
          <a:p>
            <a:r>
              <a:rPr lang="en-US" sz="4000" b="1" dirty="0">
                <a:solidFill>
                  <a:srgbClr val="00B050"/>
                </a:solidFill>
                <a:latin typeface="Consolas" charset="0"/>
                <a:ea typeface="Consolas" charset="0"/>
                <a:cs typeface="Consolas" charset="0"/>
              </a:rPr>
              <a:t> 01111111</a:t>
            </a:r>
          </a:p>
        </p:txBody>
      </p:sp>
      <p:sp>
        <p:nvSpPr>
          <p:cNvPr id="13" name="TextBox 12">
            <a:extLst>
              <a:ext uri="{FF2B5EF4-FFF2-40B4-BE49-F238E27FC236}">
                <a16:creationId xmlns:a16="http://schemas.microsoft.com/office/drawing/2014/main" id="{82594C06-24E8-C449-96E4-24D8AA729C88}"/>
              </a:ext>
            </a:extLst>
          </p:cNvPr>
          <p:cNvSpPr txBox="1"/>
          <p:nvPr/>
        </p:nvSpPr>
        <p:spPr>
          <a:xfrm>
            <a:off x="0" y="1578644"/>
            <a:ext cx="9144000" cy="707886"/>
          </a:xfrm>
          <a:prstGeom prst="rect">
            <a:avLst/>
          </a:prstGeom>
          <a:noFill/>
        </p:spPr>
        <p:txBody>
          <a:bodyPr wrap="square" rtlCol="0">
            <a:spAutoFit/>
          </a:bodyPr>
          <a:lstStyle/>
          <a:p>
            <a:r>
              <a:rPr lang="en-US" sz="4000" b="1" dirty="0">
                <a:solidFill>
                  <a:srgbClr val="0070C0"/>
                </a:solidFill>
                <a:latin typeface="Consolas" charset="0"/>
                <a:ea typeface="Consolas" charset="0"/>
                <a:cs typeface="Consolas" charset="0"/>
              </a:rPr>
              <a:t>         00000000000000000000000</a:t>
            </a:r>
          </a:p>
        </p:txBody>
      </p:sp>
      <p:grpSp>
        <p:nvGrpSpPr>
          <p:cNvPr id="17" name="Group 16">
            <a:extLst>
              <a:ext uri="{FF2B5EF4-FFF2-40B4-BE49-F238E27FC236}">
                <a16:creationId xmlns:a16="http://schemas.microsoft.com/office/drawing/2014/main" id="{96A10313-B594-2944-844C-055002005FC1}"/>
              </a:ext>
            </a:extLst>
          </p:cNvPr>
          <p:cNvGrpSpPr/>
          <p:nvPr/>
        </p:nvGrpSpPr>
        <p:grpSpPr>
          <a:xfrm>
            <a:off x="401888" y="2219432"/>
            <a:ext cx="2188909" cy="1092245"/>
            <a:chOff x="401888" y="2219432"/>
            <a:chExt cx="2188909" cy="1092245"/>
          </a:xfrm>
        </p:grpSpPr>
        <p:sp>
          <p:nvSpPr>
            <p:cNvPr id="15" name="Left Brace 14">
              <a:extLst>
                <a:ext uri="{FF2B5EF4-FFF2-40B4-BE49-F238E27FC236}">
                  <a16:creationId xmlns:a16="http://schemas.microsoft.com/office/drawing/2014/main" id="{0B2F77F1-9739-CB41-9EB2-BE484BC3B936}"/>
                </a:ext>
              </a:extLst>
            </p:cNvPr>
            <p:cNvSpPr/>
            <p:nvPr/>
          </p:nvSpPr>
          <p:spPr>
            <a:xfrm rot="16200000">
              <a:off x="1343943" y="1277377"/>
              <a:ext cx="304800" cy="2188909"/>
            </a:xfrm>
            <a:prstGeom prst="leftBrace">
              <a:avLst>
                <a:gd name="adj1" fmla="val 47043"/>
                <a:gd name="adj2" fmla="val 50000"/>
              </a:avLst>
            </a:pr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a:extLst>
                <a:ext uri="{FF2B5EF4-FFF2-40B4-BE49-F238E27FC236}">
                  <a16:creationId xmlns:a16="http://schemas.microsoft.com/office/drawing/2014/main" id="{149D09CE-37BF-0142-A843-D3E6DBE892E6}"/>
                </a:ext>
              </a:extLst>
            </p:cNvPr>
            <p:cNvSpPr txBox="1"/>
            <p:nvPr/>
          </p:nvSpPr>
          <p:spPr>
            <a:xfrm>
              <a:off x="451668" y="2542236"/>
              <a:ext cx="2089349" cy="769441"/>
            </a:xfrm>
            <a:prstGeom prst="rect">
              <a:avLst/>
            </a:prstGeom>
            <a:noFill/>
          </p:spPr>
          <p:txBody>
            <a:bodyPr wrap="square" rtlCol="0">
              <a:spAutoFit/>
            </a:bodyPr>
            <a:lstStyle/>
            <a:p>
              <a:pPr algn="ctr"/>
              <a:r>
                <a:rPr lang="en-US" sz="2200" dirty="0"/>
                <a:t>these are the </a:t>
              </a:r>
              <a:r>
                <a:rPr lang="en-US" sz="2200" b="1" dirty="0"/>
                <a:t>exponent…</a:t>
              </a:r>
              <a:endParaRPr lang="en-US" sz="2200" dirty="0"/>
            </a:p>
          </p:txBody>
        </p:sp>
      </p:grpSp>
      <p:grpSp>
        <p:nvGrpSpPr>
          <p:cNvPr id="21" name="Group 20">
            <a:extLst>
              <a:ext uri="{FF2B5EF4-FFF2-40B4-BE49-F238E27FC236}">
                <a16:creationId xmlns:a16="http://schemas.microsoft.com/office/drawing/2014/main" id="{21CC7BFE-8A0A-5140-B4C3-0860001B759D}"/>
              </a:ext>
            </a:extLst>
          </p:cNvPr>
          <p:cNvGrpSpPr/>
          <p:nvPr/>
        </p:nvGrpSpPr>
        <p:grpSpPr>
          <a:xfrm>
            <a:off x="2655918" y="2219432"/>
            <a:ext cx="6335682" cy="1092245"/>
            <a:chOff x="-1671497" y="2219432"/>
            <a:chExt cx="6335682" cy="1092245"/>
          </a:xfrm>
        </p:grpSpPr>
        <p:sp>
          <p:nvSpPr>
            <p:cNvPr id="22" name="Left Brace 21">
              <a:extLst>
                <a:ext uri="{FF2B5EF4-FFF2-40B4-BE49-F238E27FC236}">
                  <a16:creationId xmlns:a16="http://schemas.microsoft.com/office/drawing/2014/main" id="{3FB2F8DB-8DFC-2C48-A541-C92E9450108B}"/>
                </a:ext>
              </a:extLst>
            </p:cNvPr>
            <p:cNvSpPr/>
            <p:nvPr/>
          </p:nvSpPr>
          <p:spPr>
            <a:xfrm rot="16200000">
              <a:off x="1343944" y="-796009"/>
              <a:ext cx="304800" cy="6335682"/>
            </a:xfrm>
            <a:prstGeom prst="leftBrace">
              <a:avLst>
                <a:gd name="adj1" fmla="val 47043"/>
                <a:gd name="adj2" fmla="val 50000"/>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a:extLst>
                <a:ext uri="{FF2B5EF4-FFF2-40B4-BE49-F238E27FC236}">
                  <a16:creationId xmlns:a16="http://schemas.microsoft.com/office/drawing/2014/main" id="{B408A2D4-52F5-5442-9B14-25887FE0195D}"/>
                </a:ext>
              </a:extLst>
            </p:cNvPr>
            <p:cNvSpPr txBox="1"/>
            <p:nvPr/>
          </p:nvSpPr>
          <p:spPr>
            <a:xfrm>
              <a:off x="233503" y="2542236"/>
              <a:ext cx="2525680" cy="769441"/>
            </a:xfrm>
            <a:prstGeom prst="rect">
              <a:avLst/>
            </a:prstGeom>
            <a:noFill/>
          </p:spPr>
          <p:txBody>
            <a:bodyPr wrap="square" rtlCol="0">
              <a:spAutoFit/>
            </a:bodyPr>
            <a:lstStyle/>
            <a:p>
              <a:pPr algn="ctr"/>
              <a:r>
                <a:rPr lang="en-US" sz="2200" dirty="0"/>
                <a:t>…and these are the </a:t>
              </a:r>
              <a:r>
                <a:rPr lang="en-US" sz="2200" b="1" dirty="0"/>
                <a:t>significand.</a:t>
              </a:r>
              <a:endParaRPr lang="en-US" sz="2200" dirty="0"/>
            </a:p>
          </p:txBody>
        </p:sp>
      </p:grpSp>
      <p:sp>
        <p:nvSpPr>
          <p:cNvPr id="27" name="TextBox 26">
            <a:extLst>
              <a:ext uri="{FF2B5EF4-FFF2-40B4-BE49-F238E27FC236}">
                <a16:creationId xmlns:a16="http://schemas.microsoft.com/office/drawing/2014/main" id="{C83BF797-4BBD-D840-9140-D70DFB1C1B2F}"/>
              </a:ext>
            </a:extLst>
          </p:cNvPr>
          <p:cNvSpPr txBox="1"/>
          <p:nvPr/>
        </p:nvSpPr>
        <p:spPr>
          <a:xfrm>
            <a:off x="3492128" y="3419522"/>
            <a:ext cx="4663260" cy="769441"/>
          </a:xfrm>
          <a:prstGeom prst="rect">
            <a:avLst/>
          </a:prstGeom>
          <a:noFill/>
        </p:spPr>
        <p:txBody>
          <a:bodyPr wrap="square" rtlCol="0">
            <a:spAutoFit/>
          </a:bodyPr>
          <a:lstStyle/>
          <a:p>
            <a:pPr algn="ctr"/>
            <a:r>
              <a:rPr lang="en-US" sz="2200" dirty="0"/>
              <a:t>there! just 32 bits, or </a:t>
            </a:r>
            <a:r>
              <a:rPr lang="en-US" sz="2200" b="1" dirty="0"/>
              <a:t>4 bytes, </a:t>
            </a:r>
            <a:r>
              <a:rPr lang="en-US" sz="2200" dirty="0"/>
              <a:t>for all three values. </a:t>
            </a:r>
            <a:r>
              <a:rPr lang="en-US" sz="2200" dirty="0">
                <a:solidFill>
                  <a:srgbClr val="FF0000"/>
                </a:solidFill>
              </a:rPr>
              <a:t>this is a </a:t>
            </a:r>
            <a:r>
              <a:rPr lang="en-US" sz="2200" b="1" dirty="0">
                <a:solidFill>
                  <a:srgbClr val="FF0000"/>
                </a:solidFill>
              </a:rPr>
              <a:t>bitfield.</a:t>
            </a:r>
            <a:endParaRPr lang="en-US" sz="2200" dirty="0">
              <a:solidFill>
                <a:srgbClr val="FF0000"/>
              </a:solidFill>
            </a:endParaRPr>
          </a:p>
        </p:txBody>
      </p:sp>
      <p:sp>
        <p:nvSpPr>
          <p:cNvPr id="28" name="TextBox 27">
            <a:extLst>
              <a:ext uri="{FF2B5EF4-FFF2-40B4-BE49-F238E27FC236}">
                <a16:creationId xmlns:a16="http://schemas.microsoft.com/office/drawing/2014/main" id="{A96A2B1D-26F9-1C47-9604-687553180473}"/>
              </a:ext>
            </a:extLst>
          </p:cNvPr>
          <p:cNvSpPr txBox="1"/>
          <p:nvPr/>
        </p:nvSpPr>
        <p:spPr>
          <a:xfrm>
            <a:off x="1143000" y="4341099"/>
            <a:ext cx="7012388" cy="1107996"/>
          </a:xfrm>
          <a:prstGeom prst="rect">
            <a:avLst/>
          </a:prstGeom>
          <a:noFill/>
        </p:spPr>
        <p:txBody>
          <a:bodyPr wrap="square" rtlCol="0">
            <a:spAutoFit/>
          </a:bodyPr>
          <a:lstStyle/>
          <a:p>
            <a:pPr algn="ctr"/>
            <a:r>
              <a:rPr lang="en-US" sz="2200" dirty="0"/>
              <a:t>now think about the </a:t>
            </a:r>
            <a:r>
              <a:rPr lang="en-US" sz="2200" b="1" dirty="0"/>
              <a:t>bitwise operations </a:t>
            </a:r>
            <a:r>
              <a:rPr lang="en-US" sz="2200" dirty="0"/>
              <a:t>from last time. what operations </a:t>
            </a:r>
            <a:r>
              <a:rPr lang="en-US" sz="2200" b="1" dirty="0"/>
              <a:t>move bits left and right? </a:t>
            </a:r>
            <a:r>
              <a:rPr lang="en-US" sz="2200" dirty="0"/>
              <a:t>which operation </a:t>
            </a:r>
            <a:r>
              <a:rPr lang="en-US" sz="2200" b="1" dirty="0"/>
              <a:t>turns on </a:t>
            </a:r>
            <a:r>
              <a:rPr lang="en-US" sz="2200" dirty="0"/>
              <a:t>bits? which </a:t>
            </a:r>
            <a:r>
              <a:rPr lang="en-US" sz="2200" b="1" dirty="0"/>
              <a:t>turns them off?</a:t>
            </a:r>
            <a:endParaRPr lang="en-US" sz="2200" dirty="0">
              <a:solidFill>
                <a:srgbClr val="FF0000"/>
              </a:solidFill>
            </a:endParaRPr>
          </a:p>
        </p:txBody>
      </p:sp>
    </p:spTree>
    <p:extLst>
      <p:ext uri="{BB962C8B-B14F-4D97-AF65-F5344CB8AC3E}">
        <p14:creationId xmlns:p14="http://schemas.microsoft.com/office/powerpoint/2010/main" val="7246790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P spid="13" grpId="0"/>
      <p:bldP spid="27" grpId="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Space efficiency isn’t just for fun</a:t>
            </a:r>
          </a:p>
        </p:txBody>
      </p:sp>
      <p:sp>
        <p:nvSpPr>
          <p:cNvPr id="3" name="Content Placeholder 2"/>
          <p:cNvSpPr>
            <a:spLocks noGrp="1"/>
          </p:cNvSpPr>
          <p:nvPr>
            <p:ph idx="1"/>
          </p:nvPr>
        </p:nvSpPr>
        <p:spPr/>
        <p:txBody>
          <a:bodyPr/>
          <a:lstStyle/>
          <a:p>
            <a:r>
              <a:rPr lang="en-US" dirty="0"/>
              <a:t>why use </a:t>
            </a:r>
            <a:r>
              <a:rPr lang="en-US" i="1" dirty="0"/>
              <a:t>one</a:t>
            </a:r>
            <a:r>
              <a:rPr lang="en-US" dirty="0"/>
              <a:t> integer instead of </a:t>
            </a:r>
            <a:r>
              <a:rPr lang="en-US" i="1" dirty="0"/>
              <a:t>three? </a:t>
            </a:r>
            <a:r>
              <a:rPr lang="en-US" dirty="0"/>
              <a:t>because it's </a:t>
            </a:r>
            <a:r>
              <a:rPr lang="en-US" b="1" dirty="0"/>
              <a:t>smaller.</a:t>
            </a:r>
          </a:p>
          <a:p>
            <a:r>
              <a:rPr lang="en-US" b="1" dirty="0"/>
              <a:t>smaller data</a:t>
            </a:r>
            <a:r>
              <a:rPr lang="mr-IN" b="1" dirty="0"/>
              <a:t>…</a:t>
            </a:r>
            <a:endParaRPr lang="en-US" b="1" dirty="0"/>
          </a:p>
          <a:p>
            <a:pPr lvl="1"/>
            <a:r>
              <a:rPr lang="en-US" dirty="0"/>
              <a:t>takes up </a:t>
            </a:r>
            <a:r>
              <a:rPr lang="en-US" b="1" dirty="0"/>
              <a:t>less space </a:t>
            </a:r>
            <a:r>
              <a:rPr lang="en-US" dirty="0"/>
              <a:t>in memory</a:t>
            </a:r>
          </a:p>
          <a:p>
            <a:pPr lvl="1"/>
            <a:r>
              <a:rPr lang="en-US" dirty="0"/>
              <a:t>takes up </a:t>
            </a:r>
            <a:r>
              <a:rPr lang="en-US" b="1" dirty="0"/>
              <a:t>less space </a:t>
            </a:r>
            <a:r>
              <a:rPr lang="en-US" dirty="0"/>
              <a:t>in </a:t>
            </a:r>
            <a:r>
              <a:rPr lang="en-US" i="1" dirty="0"/>
              <a:t>cache</a:t>
            </a:r>
          </a:p>
          <a:p>
            <a:pPr lvl="2"/>
            <a:r>
              <a:rPr lang="en-US" sz="1600" dirty="0"/>
              <a:t>extremely important thing in modern CPUs that we talk about in 1541</a:t>
            </a:r>
          </a:p>
          <a:p>
            <a:pPr lvl="1"/>
            <a:r>
              <a:rPr lang="en-US" dirty="0"/>
              <a:t>is </a:t>
            </a:r>
            <a:r>
              <a:rPr lang="en-US" b="1" dirty="0"/>
              <a:t>faster to move </a:t>
            </a:r>
            <a:r>
              <a:rPr lang="en-US" dirty="0"/>
              <a:t>between memory and the CPU</a:t>
            </a:r>
          </a:p>
          <a:p>
            <a:pPr lvl="2"/>
            <a:r>
              <a:rPr lang="en-US" dirty="0"/>
              <a:t>or between the CPU and anything else</a:t>
            </a:r>
          </a:p>
          <a:p>
            <a:pPr lvl="1"/>
            <a:r>
              <a:rPr lang="en-US" dirty="0"/>
              <a:t>is </a:t>
            </a:r>
            <a:r>
              <a:rPr lang="en-US" b="1" dirty="0"/>
              <a:t>faster to transfer </a:t>
            </a:r>
            <a:r>
              <a:rPr lang="en-US" dirty="0"/>
              <a:t>across the internet and other networks</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11</a:t>
            </a:fld>
            <a:endParaRPr lang="en-US"/>
          </a:p>
        </p:txBody>
      </p:sp>
    </p:spTree>
    <p:extLst>
      <p:ext uri="{BB962C8B-B14F-4D97-AF65-F5344CB8AC3E}">
        <p14:creationId xmlns:p14="http://schemas.microsoft.com/office/powerpoint/2010/main" val="669042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839BD-81F9-0542-816C-B6CB8CF495B8}"/>
              </a:ext>
            </a:extLst>
          </p:cNvPr>
          <p:cNvSpPr>
            <a:spLocks noGrp="1"/>
          </p:cNvSpPr>
          <p:nvPr>
            <p:ph type="title"/>
          </p:nvPr>
        </p:nvSpPr>
        <p:spPr/>
        <p:txBody>
          <a:bodyPr/>
          <a:lstStyle/>
          <a:p>
            <a:r>
              <a:rPr lang="en-US" dirty="0"/>
              <a:t>And they're </a:t>
            </a:r>
            <a:r>
              <a:rPr lang="en-US" i="1" dirty="0"/>
              <a:t>everywhere.</a:t>
            </a:r>
          </a:p>
        </p:txBody>
      </p:sp>
      <p:sp>
        <p:nvSpPr>
          <p:cNvPr id="3" name="Content Placeholder 2">
            <a:extLst>
              <a:ext uri="{FF2B5EF4-FFF2-40B4-BE49-F238E27FC236}">
                <a16:creationId xmlns:a16="http://schemas.microsoft.com/office/drawing/2014/main" id="{F75F6676-18AC-FD44-8D50-EB5CB3D1B22D}"/>
              </a:ext>
            </a:extLst>
          </p:cNvPr>
          <p:cNvSpPr>
            <a:spLocks noGrp="1"/>
          </p:cNvSpPr>
          <p:nvPr>
            <p:ph idx="1"/>
          </p:nvPr>
        </p:nvSpPr>
        <p:spPr>
          <a:xfrm>
            <a:off x="152400" y="495302"/>
            <a:ext cx="8991600" cy="495300"/>
          </a:xfrm>
        </p:spPr>
        <p:txBody>
          <a:bodyPr/>
          <a:lstStyle/>
          <a:p>
            <a:r>
              <a:rPr lang="en-US" dirty="0"/>
              <a:t>we use bitfields a </a:t>
            </a:r>
            <a:r>
              <a:rPr lang="en-US" i="1" dirty="0"/>
              <a:t>lot.</a:t>
            </a:r>
            <a:endParaRPr lang="en-US" dirty="0"/>
          </a:p>
        </p:txBody>
      </p:sp>
      <p:sp>
        <p:nvSpPr>
          <p:cNvPr id="4" name="Footer Placeholder 3">
            <a:extLst>
              <a:ext uri="{FF2B5EF4-FFF2-40B4-BE49-F238E27FC236}">
                <a16:creationId xmlns:a16="http://schemas.microsoft.com/office/drawing/2014/main" id="{D23381B8-536C-5747-B140-5800E4F739A6}"/>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1FBAD053-580E-F449-9D12-46835A0E69F5}"/>
              </a:ext>
            </a:extLst>
          </p:cNvPr>
          <p:cNvSpPr>
            <a:spLocks noGrp="1"/>
          </p:cNvSpPr>
          <p:nvPr>
            <p:ph type="sldNum" sz="quarter" idx="12"/>
          </p:nvPr>
        </p:nvSpPr>
        <p:spPr/>
        <p:txBody>
          <a:bodyPr/>
          <a:lstStyle/>
          <a:p>
            <a:fld id="{3552B95B-556F-44BD-91A5-D80C1B9E2BB3}" type="slidenum">
              <a:rPr lang="en-US" smtClean="0"/>
              <a:pPr/>
              <a:t>12</a:t>
            </a:fld>
            <a:endParaRPr lang="en-US"/>
          </a:p>
        </p:txBody>
      </p:sp>
      <p:grpSp>
        <p:nvGrpSpPr>
          <p:cNvPr id="8" name="Group 7">
            <a:extLst>
              <a:ext uri="{FF2B5EF4-FFF2-40B4-BE49-F238E27FC236}">
                <a16:creationId xmlns:a16="http://schemas.microsoft.com/office/drawing/2014/main" id="{F3042257-E9B5-914F-9D4B-5FB3E1645038}"/>
              </a:ext>
            </a:extLst>
          </p:cNvPr>
          <p:cNvGrpSpPr/>
          <p:nvPr/>
        </p:nvGrpSpPr>
        <p:grpSpPr>
          <a:xfrm>
            <a:off x="-3313" y="990602"/>
            <a:ext cx="4508723" cy="3569585"/>
            <a:chOff x="-3313" y="990602"/>
            <a:chExt cx="4508723" cy="3569585"/>
          </a:xfrm>
        </p:grpSpPr>
        <p:grpSp>
          <p:nvGrpSpPr>
            <p:cNvPr id="7" name="Group 6">
              <a:extLst>
                <a:ext uri="{FF2B5EF4-FFF2-40B4-BE49-F238E27FC236}">
                  <a16:creationId xmlns:a16="http://schemas.microsoft.com/office/drawing/2014/main" id="{4EECB553-2FE8-3443-BCA3-57C67EAA7C0E}"/>
                </a:ext>
              </a:extLst>
            </p:cNvPr>
            <p:cNvGrpSpPr/>
            <p:nvPr/>
          </p:nvGrpSpPr>
          <p:grpSpPr>
            <a:xfrm>
              <a:off x="-3313" y="1539428"/>
              <a:ext cx="4409661" cy="3020759"/>
              <a:chOff x="0" y="1182158"/>
              <a:chExt cx="4409661" cy="3020759"/>
            </a:xfrm>
          </p:grpSpPr>
          <p:pic>
            <p:nvPicPr>
              <p:cNvPr id="1026" name="Picture 2" descr="Related image">
                <a:extLst>
                  <a:ext uri="{FF2B5EF4-FFF2-40B4-BE49-F238E27FC236}">
                    <a16:creationId xmlns:a16="http://schemas.microsoft.com/office/drawing/2014/main" id="{AC2C32A2-9C80-F04C-8724-FD3FF00B16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182158"/>
                <a:ext cx="2819400" cy="260385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configuration register">
                <a:extLst>
                  <a:ext uri="{FF2B5EF4-FFF2-40B4-BE49-F238E27FC236}">
                    <a16:creationId xmlns:a16="http://schemas.microsoft.com/office/drawing/2014/main" id="{FEDD2F5B-7BD8-3141-B362-0B9CE33DF19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5525" t="9078" b="9629"/>
              <a:stretch/>
            </p:blipFill>
            <p:spPr bwMode="auto">
              <a:xfrm>
                <a:off x="1209261" y="1890630"/>
                <a:ext cx="3200400" cy="231228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DCA5BDAB-1983-D748-ADC8-C903C8EF05DF}"/>
                  </a:ext>
                </a:extLst>
              </p:cNvPr>
              <p:cNvPicPr>
                <a:picLocks noChangeAspect="1"/>
              </p:cNvPicPr>
              <p:nvPr/>
            </p:nvPicPr>
            <p:blipFill>
              <a:blip r:embed="rId5"/>
              <a:stretch>
                <a:fillRect/>
              </a:stretch>
            </p:blipFill>
            <p:spPr>
              <a:xfrm>
                <a:off x="0" y="3314700"/>
                <a:ext cx="4409661" cy="719592"/>
              </a:xfrm>
              <a:prstGeom prst="rect">
                <a:avLst/>
              </a:prstGeom>
            </p:spPr>
          </p:pic>
        </p:grpSp>
        <p:sp>
          <p:nvSpPr>
            <p:cNvPr id="12" name="TextBox 11">
              <a:extLst>
                <a:ext uri="{FF2B5EF4-FFF2-40B4-BE49-F238E27FC236}">
                  <a16:creationId xmlns:a16="http://schemas.microsoft.com/office/drawing/2014/main" id="{D42F62CB-1055-394C-859A-175CD36130CA}"/>
                </a:ext>
              </a:extLst>
            </p:cNvPr>
            <p:cNvSpPr txBox="1"/>
            <p:nvPr/>
          </p:nvSpPr>
          <p:spPr>
            <a:xfrm>
              <a:off x="244507" y="990602"/>
              <a:ext cx="4260903" cy="430887"/>
            </a:xfrm>
            <a:prstGeom prst="rect">
              <a:avLst/>
            </a:prstGeom>
            <a:noFill/>
          </p:spPr>
          <p:txBody>
            <a:bodyPr wrap="square" rtlCol="0">
              <a:spAutoFit/>
            </a:bodyPr>
            <a:lstStyle/>
            <a:p>
              <a:pPr algn="ctr"/>
              <a:r>
                <a:rPr lang="en-US" sz="2200" dirty="0"/>
                <a:t>controlling hardware…</a:t>
              </a:r>
            </a:p>
          </p:txBody>
        </p:sp>
      </p:grpSp>
      <p:graphicFrame>
        <p:nvGraphicFramePr>
          <p:cNvPr id="9" name="Table 8">
            <a:extLst>
              <a:ext uri="{FF2B5EF4-FFF2-40B4-BE49-F238E27FC236}">
                <a16:creationId xmlns:a16="http://schemas.microsoft.com/office/drawing/2014/main" id="{B654493E-9424-3B48-B44D-C3800F767145}"/>
              </a:ext>
            </a:extLst>
          </p:cNvPr>
          <p:cNvGraphicFramePr>
            <a:graphicFrameLocks noGrp="1"/>
          </p:cNvGraphicFramePr>
          <p:nvPr>
            <p:extLst/>
          </p:nvPr>
        </p:nvGraphicFramePr>
        <p:xfrm>
          <a:off x="3892497" y="4047645"/>
          <a:ext cx="4860120" cy="630482"/>
        </p:xfrm>
        <a:graphic>
          <a:graphicData uri="http://schemas.openxmlformats.org/drawingml/2006/table">
            <a:tbl>
              <a:tblPr firstRow="1" bandRow="1">
                <a:tableStyleId>{5C22544A-7EE6-4342-B048-85BDC9FD1C3A}</a:tableStyleId>
              </a:tblPr>
              <a:tblGrid>
                <a:gridCol w="607515">
                  <a:extLst>
                    <a:ext uri="{9D8B030D-6E8A-4147-A177-3AD203B41FA5}">
                      <a16:colId xmlns:a16="http://schemas.microsoft.com/office/drawing/2014/main" val="20000"/>
                    </a:ext>
                  </a:extLst>
                </a:gridCol>
                <a:gridCol w="343755">
                  <a:extLst>
                    <a:ext uri="{9D8B030D-6E8A-4147-A177-3AD203B41FA5}">
                      <a16:colId xmlns:a16="http://schemas.microsoft.com/office/drawing/2014/main" val="20001"/>
                    </a:ext>
                  </a:extLst>
                </a:gridCol>
                <a:gridCol w="369697">
                  <a:extLst>
                    <a:ext uri="{9D8B030D-6E8A-4147-A177-3AD203B41FA5}">
                      <a16:colId xmlns:a16="http://schemas.microsoft.com/office/drawing/2014/main" val="20002"/>
                    </a:ext>
                  </a:extLst>
                </a:gridCol>
                <a:gridCol w="369697">
                  <a:extLst>
                    <a:ext uri="{9D8B030D-6E8A-4147-A177-3AD203B41FA5}">
                      <a16:colId xmlns:a16="http://schemas.microsoft.com/office/drawing/2014/main" val="20003"/>
                    </a:ext>
                  </a:extLst>
                </a:gridCol>
                <a:gridCol w="369697">
                  <a:extLst>
                    <a:ext uri="{9D8B030D-6E8A-4147-A177-3AD203B41FA5}">
                      <a16:colId xmlns:a16="http://schemas.microsoft.com/office/drawing/2014/main" val="20004"/>
                    </a:ext>
                  </a:extLst>
                </a:gridCol>
                <a:gridCol w="369697">
                  <a:extLst>
                    <a:ext uri="{9D8B030D-6E8A-4147-A177-3AD203B41FA5}">
                      <a16:colId xmlns:a16="http://schemas.microsoft.com/office/drawing/2014/main" val="20005"/>
                    </a:ext>
                  </a:extLst>
                </a:gridCol>
                <a:gridCol w="1215031">
                  <a:extLst>
                    <a:ext uri="{9D8B030D-6E8A-4147-A177-3AD203B41FA5}">
                      <a16:colId xmlns:a16="http://schemas.microsoft.com/office/drawing/2014/main" val="20006"/>
                    </a:ext>
                  </a:extLst>
                </a:gridCol>
                <a:gridCol w="1215031">
                  <a:extLst>
                    <a:ext uri="{9D8B030D-6E8A-4147-A177-3AD203B41FA5}">
                      <a16:colId xmlns:a16="http://schemas.microsoft.com/office/drawing/2014/main" val="20007"/>
                    </a:ext>
                  </a:extLst>
                </a:gridCol>
              </a:tblGrid>
              <a:tr h="277396">
                <a:tc>
                  <a:txBody>
                    <a:bodyPr/>
                    <a:lstStyle/>
                    <a:p>
                      <a:r>
                        <a:rPr lang="en-US" sz="1400" dirty="0"/>
                        <a:t>31</a:t>
                      </a:r>
                      <a:endParaRPr lang="en-US" sz="1400" dirty="0">
                        <a:latin typeface="Segoe UI" charset="0"/>
                        <a:ea typeface="Segoe UI" charset="0"/>
                        <a:cs typeface="Segoe UI" charset="0"/>
                      </a:endParaRPr>
                    </a:p>
                  </a:txBody>
                  <a:tcPr marL="34591" marR="34591" marT="34591" marB="34591" anchor="b">
                    <a:lnR w="12700" cap="flat" cmpd="sng" algn="ctr">
                      <a:noFill/>
                      <a:prstDash val="solid"/>
                      <a:round/>
                      <a:headEnd type="none" w="med" len="med"/>
                      <a:tailEnd type="none" w="med" len="med"/>
                    </a:lnR>
                  </a:tcPr>
                </a:tc>
                <a:tc>
                  <a:txBody>
                    <a:bodyPr/>
                    <a:lstStyle/>
                    <a:p>
                      <a:pPr algn="r"/>
                      <a:r>
                        <a:rPr lang="en-US" sz="1400" dirty="0"/>
                        <a:t>26</a:t>
                      </a:r>
                      <a:endParaRPr lang="en-US" sz="1400" dirty="0">
                        <a:latin typeface="Segoe UI" charset="0"/>
                        <a:ea typeface="Segoe UI" charset="0"/>
                        <a:cs typeface="Segoe UI" charset="0"/>
                      </a:endParaRPr>
                    </a:p>
                  </a:txBody>
                  <a:tcPr marL="34591" marR="34591" marT="34591" marB="34591" anchor="b">
                    <a:lnL w="12700" cap="flat" cmpd="sng" algn="ctr">
                      <a:noFill/>
                      <a:prstDash val="solid"/>
                      <a:round/>
                      <a:headEnd type="none" w="med" len="med"/>
                      <a:tailEnd type="none" w="med" len="med"/>
                    </a:lnL>
                  </a:tcPr>
                </a:tc>
                <a:tc>
                  <a:txBody>
                    <a:bodyPr/>
                    <a:lstStyle/>
                    <a:p>
                      <a:pPr algn="l"/>
                      <a:r>
                        <a:rPr lang="en-US" sz="1400" dirty="0"/>
                        <a:t>25</a:t>
                      </a:r>
                      <a:endParaRPr lang="en-US" sz="1400" dirty="0">
                        <a:latin typeface="Segoe UI" charset="0"/>
                        <a:ea typeface="Segoe UI" charset="0"/>
                        <a:cs typeface="Segoe UI" charset="0"/>
                      </a:endParaRPr>
                    </a:p>
                  </a:txBody>
                  <a:tcPr marL="34591" marR="34591" marT="34591" marB="34591" anchor="b">
                    <a:lnR w="12700" cap="flat" cmpd="sng" algn="ctr">
                      <a:noFill/>
                      <a:prstDash val="solid"/>
                      <a:round/>
                      <a:headEnd type="none" w="med" len="med"/>
                      <a:tailEnd type="none" w="med" len="med"/>
                    </a:lnR>
                  </a:tcPr>
                </a:tc>
                <a:tc>
                  <a:txBody>
                    <a:bodyPr/>
                    <a:lstStyle/>
                    <a:p>
                      <a:pPr algn="r"/>
                      <a:r>
                        <a:rPr lang="en-US" sz="1400" dirty="0"/>
                        <a:t>21</a:t>
                      </a:r>
                      <a:endParaRPr lang="en-US" sz="1400" dirty="0">
                        <a:latin typeface="Segoe UI" charset="0"/>
                        <a:ea typeface="Segoe UI" charset="0"/>
                        <a:cs typeface="Segoe UI" charset="0"/>
                      </a:endParaRPr>
                    </a:p>
                  </a:txBody>
                  <a:tcPr marL="34591" marR="34591" marT="34591" marB="34591" anchor="b">
                    <a:lnL w="12700" cap="flat" cmpd="sng" algn="ctr">
                      <a:noFill/>
                      <a:prstDash val="solid"/>
                      <a:round/>
                      <a:headEnd type="none" w="med" len="med"/>
                      <a:tailEnd type="none" w="med" len="med"/>
                    </a:lnL>
                  </a:tcPr>
                </a:tc>
                <a:tc>
                  <a:txBody>
                    <a:bodyPr/>
                    <a:lstStyle/>
                    <a:p>
                      <a:pPr algn="l"/>
                      <a:r>
                        <a:rPr lang="en-US" sz="1400" dirty="0"/>
                        <a:t>20</a:t>
                      </a:r>
                      <a:endParaRPr lang="en-US" sz="1400" dirty="0">
                        <a:latin typeface="Segoe UI" charset="0"/>
                        <a:ea typeface="Segoe UI" charset="0"/>
                        <a:cs typeface="Segoe UI" charset="0"/>
                      </a:endParaRPr>
                    </a:p>
                  </a:txBody>
                  <a:tcPr marL="34591" marR="34591" marT="34591" marB="34591" anchor="b">
                    <a:lnR w="12700" cap="flat" cmpd="sng" algn="ctr">
                      <a:noFill/>
                      <a:prstDash val="solid"/>
                      <a:round/>
                      <a:headEnd type="none" w="med" len="med"/>
                      <a:tailEnd type="none" w="med" len="med"/>
                    </a:lnR>
                  </a:tcPr>
                </a:tc>
                <a:tc>
                  <a:txBody>
                    <a:bodyPr/>
                    <a:lstStyle/>
                    <a:p>
                      <a:pPr algn="r"/>
                      <a:r>
                        <a:rPr lang="en-US" sz="1400" dirty="0"/>
                        <a:t>16</a:t>
                      </a:r>
                      <a:endParaRPr lang="en-US" sz="1400" dirty="0">
                        <a:latin typeface="Segoe UI" charset="0"/>
                        <a:ea typeface="Segoe UI" charset="0"/>
                        <a:cs typeface="Segoe UI" charset="0"/>
                      </a:endParaRPr>
                    </a:p>
                  </a:txBody>
                  <a:tcPr marL="34591" marR="34591" marT="34591" marB="34591" anchor="b">
                    <a:lnL w="12700" cap="flat" cmpd="sng" algn="ctr">
                      <a:noFill/>
                      <a:prstDash val="solid"/>
                      <a:round/>
                      <a:headEnd type="none" w="med" len="med"/>
                      <a:tailEnd type="none" w="med" len="med"/>
                    </a:lnL>
                  </a:tcPr>
                </a:tc>
                <a:tc>
                  <a:txBody>
                    <a:bodyPr/>
                    <a:lstStyle/>
                    <a:p>
                      <a:pPr algn="l"/>
                      <a:r>
                        <a:rPr lang="en-US" sz="1400" dirty="0"/>
                        <a:t>15</a:t>
                      </a:r>
                      <a:endParaRPr lang="en-US" sz="1400" dirty="0">
                        <a:latin typeface="Segoe UI" charset="0"/>
                        <a:ea typeface="Segoe UI" charset="0"/>
                        <a:cs typeface="Segoe UI" charset="0"/>
                      </a:endParaRPr>
                    </a:p>
                  </a:txBody>
                  <a:tcPr marL="34591" marR="34591" marT="34591" marB="34591" anchor="b">
                    <a:lnR w="12700" cap="flat" cmpd="sng" algn="ctr">
                      <a:noFill/>
                      <a:prstDash val="solid"/>
                      <a:round/>
                      <a:headEnd type="none" w="med" len="med"/>
                      <a:tailEnd type="none" w="med" len="med"/>
                    </a:lnR>
                  </a:tcPr>
                </a:tc>
                <a:tc>
                  <a:txBody>
                    <a:bodyPr/>
                    <a:lstStyle/>
                    <a:p>
                      <a:pPr algn="r"/>
                      <a:r>
                        <a:rPr lang="en-US" sz="1400" dirty="0"/>
                        <a:t>0</a:t>
                      </a:r>
                      <a:endParaRPr lang="en-US" sz="1400" dirty="0">
                        <a:latin typeface="Segoe UI" charset="0"/>
                        <a:ea typeface="Segoe UI" charset="0"/>
                        <a:cs typeface="Segoe UI" charset="0"/>
                      </a:endParaRPr>
                    </a:p>
                  </a:txBody>
                  <a:tcPr marL="34591" marR="34591" marT="34591" marB="34591" anchor="b">
                    <a:lnL w="12700" cap="flat" cmpd="sng" algn="ctr">
                      <a:noFill/>
                      <a:prstDash val="solid"/>
                      <a:round/>
                      <a:headEnd type="none" w="med" len="med"/>
                      <a:tailEnd type="none" w="med" len="med"/>
                    </a:lnL>
                  </a:tcPr>
                </a:tc>
                <a:extLst>
                  <a:ext uri="{0D108BD9-81ED-4DB2-BD59-A6C34878D82A}">
                    <a16:rowId xmlns:a16="http://schemas.microsoft.com/office/drawing/2014/main" val="10000"/>
                  </a:ext>
                </a:extLst>
              </a:tr>
              <a:tr h="345917">
                <a:tc gridSpan="2">
                  <a:txBody>
                    <a:bodyPr/>
                    <a:lstStyle/>
                    <a:p>
                      <a:pPr algn="ctr"/>
                      <a:r>
                        <a:rPr lang="en-US" sz="1600" b="1" dirty="0"/>
                        <a:t>opcode</a:t>
                      </a:r>
                      <a:endParaRPr lang="en-US" sz="1600" b="1" dirty="0">
                        <a:latin typeface="+mn-lt"/>
                        <a:ea typeface="Consolas" charset="0"/>
                        <a:cs typeface="Consolas" charset="0"/>
                      </a:endParaRPr>
                    </a:p>
                  </a:txBody>
                  <a:tcPr marL="78074" marR="78074" marT="39037" marB="39037">
                    <a:solidFill>
                      <a:schemeClr val="tx2">
                        <a:lumMod val="40000"/>
                        <a:lumOff val="60000"/>
                      </a:schemeClr>
                    </a:solidFill>
                  </a:tcPr>
                </a:tc>
                <a:tc hMerge="1">
                  <a:txBody>
                    <a:bodyPr/>
                    <a:lstStyle/>
                    <a:p>
                      <a:endParaRPr lang="en-US"/>
                    </a:p>
                  </a:txBody>
                  <a:tcPr/>
                </a:tc>
                <a:tc gridSpan="2">
                  <a:txBody>
                    <a:bodyPr/>
                    <a:lstStyle/>
                    <a:p>
                      <a:pPr algn="ctr"/>
                      <a:r>
                        <a:rPr lang="en-US" sz="1600" b="1" dirty="0" err="1"/>
                        <a:t>rs</a:t>
                      </a:r>
                      <a:endParaRPr lang="en-US" sz="1600" b="1" dirty="0">
                        <a:latin typeface="+mn-lt"/>
                        <a:ea typeface="Consolas" charset="0"/>
                        <a:cs typeface="Consolas" charset="0"/>
                      </a:endParaRPr>
                    </a:p>
                  </a:txBody>
                  <a:tcPr marL="78074" marR="78074" marT="39037" marB="39037">
                    <a:solidFill>
                      <a:schemeClr val="accent2">
                        <a:lumMod val="60000"/>
                        <a:lumOff val="40000"/>
                      </a:schemeClr>
                    </a:solidFill>
                  </a:tcPr>
                </a:tc>
                <a:tc hMerge="1">
                  <a:txBody>
                    <a:bodyPr/>
                    <a:lstStyle/>
                    <a:p>
                      <a:endParaRPr lang="en-US"/>
                    </a:p>
                  </a:txBody>
                  <a:tcPr/>
                </a:tc>
                <a:tc gridSpan="2">
                  <a:txBody>
                    <a:bodyPr/>
                    <a:lstStyle/>
                    <a:p>
                      <a:pPr algn="ctr"/>
                      <a:r>
                        <a:rPr lang="en-US" sz="1600" b="1" dirty="0" err="1"/>
                        <a:t>rt</a:t>
                      </a:r>
                      <a:endParaRPr lang="en-US" sz="1600" b="1" dirty="0">
                        <a:latin typeface="+mn-lt"/>
                        <a:ea typeface="Consolas" charset="0"/>
                        <a:cs typeface="Consolas" charset="0"/>
                      </a:endParaRPr>
                    </a:p>
                  </a:txBody>
                  <a:tcPr marL="78074" marR="78074" marT="39037" marB="39037">
                    <a:solidFill>
                      <a:schemeClr val="accent2">
                        <a:lumMod val="60000"/>
                        <a:lumOff val="40000"/>
                      </a:schemeClr>
                    </a:solidFill>
                  </a:tcPr>
                </a:tc>
                <a:tc hMerge="1">
                  <a:txBody>
                    <a:bodyPr/>
                    <a:lstStyle/>
                    <a:p>
                      <a:endParaRPr lang="en-US"/>
                    </a:p>
                  </a:txBody>
                  <a:tcPr/>
                </a:tc>
                <a:tc gridSpan="2">
                  <a:txBody>
                    <a:bodyPr/>
                    <a:lstStyle/>
                    <a:p>
                      <a:pPr algn="ctr"/>
                      <a:r>
                        <a:rPr lang="en-US" sz="1600" b="1" dirty="0"/>
                        <a:t>immediate</a:t>
                      </a:r>
                      <a:endParaRPr lang="en-US" sz="1600" b="1" dirty="0">
                        <a:latin typeface="+mn-lt"/>
                        <a:ea typeface="Consolas" charset="0"/>
                        <a:cs typeface="Consolas" charset="0"/>
                      </a:endParaRPr>
                    </a:p>
                  </a:txBody>
                  <a:tcPr marL="52050" marR="52050" marT="52050" marB="52050">
                    <a:solidFill>
                      <a:schemeClr val="accent6">
                        <a:lumMod val="60000"/>
                        <a:lumOff val="40000"/>
                      </a:schemeClr>
                    </a:solidFill>
                  </a:tcPr>
                </a:tc>
                <a:tc hMerge="1">
                  <a:txBody>
                    <a:bodyPr/>
                    <a:lstStyle/>
                    <a:p>
                      <a:pPr algn="ctr"/>
                      <a:endParaRPr lang="en-US" sz="3200" b="1" dirty="0">
                        <a:latin typeface="Consolas" charset="0"/>
                        <a:ea typeface="Consolas" charset="0"/>
                        <a:cs typeface="Consolas" charset="0"/>
                      </a:endParaRPr>
                    </a:p>
                  </a:txBody>
                  <a:tcPr marL="60960" marR="60960" marT="60960" marB="60960"/>
                </a:tc>
                <a:extLst>
                  <a:ext uri="{0D108BD9-81ED-4DB2-BD59-A6C34878D82A}">
                    <a16:rowId xmlns:a16="http://schemas.microsoft.com/office/drawing/2014/main" val="10001"/>
                  </a:ext>
                </a:extLst>
              </a:tr>
            </a:tbl>
          </a:graphicData>
        </a:graphic>
      </p:graphicFrame>
      <p:graphicFrame>
        <p:nvGraphicFramePr>
          <p:cNvPr id="10" name="Table 9">
            <a:extLst>
              <a:ext uri="{FF2B5EF4-FFF2-40B4-BE49-F238E27FC236}">
                <a16:creationId xmlns:a16="http://schemas.microsoft.com/office/drawing/2014/main" id="{B0589A73-D32F-2E49-A24C-52D16460D7CE}"/>
              </a:ext>
            </a:extLst>
          </p:cNvPr>
          <p:cNvGraphicFramePr>
            <a:graphicFrameLocks noGrp="1"/>
          </p:cNvGraphicFramePr>
          <p:nvPr>
            <p:extLst/>
          </p:nvPr>
        </p:nvGraphicFramePr>
        <p:xfrm>
          <a:off x="3886200" y="3405833"/>
          <a:ext cx="4860118" cy="628459"/>
        </p:xfrm>
        <a:graphic>
          <a:graphicData uri="http://schemas.openxmlformats.org/drawingml/2006/table">
            <a:tbl>
              <a:tblPr firstRow="1" bandRow="1">
                <a:tableStyleId>{5C22544A-7EE6-4342-B048-85BDC9FD1C3A}</a:tableStyleId>
              </a:tblPr>
              <a:tblGrid>
                <a:gridCol w="607515">
                  <a:extLst>
                    <a:ext uri="{9D8B030D-6E8A-4147-A177-3AD203B41FA5}">
                      <a16:colId xmlns:a16="http://schemas.microsoft.com/office/drawing/2014/main" val="20000"/>
                    </a:ext>
                  </a:extLst>
                </a:gridCol>
                <a:gridCol w="343755">
                  <a:extLst>
                    <a:ext uri="{9D8B030D-6E8A-4147-A177-3AD203B41FA5}">
                      <a16:colId xmlns:a16="http://schemas.microsoft.com/office/drawing/2014/main" val="20001"/>
                    </a:ext>
                  </a:extLst>
                </a:gridCol>
                <a:gridCol w="369697">
                  <a:extLst>
                    <a:ext uri="{9D8B030D-6E8A-4147-A177-3AD203B41FA5}">
                      <a16:colId xmlns:a16="http://schemas.microsoft.com/office/drawing/2014/main" val="20002"/>
                    </a:ext>
                  </a:extLst>
                </a:gridCol>
                <a:gridCol w="369697">
                  <a:extLst>
                    <a:ext uri="{9D8B030D-6E8A-4147-A177-3AD203B41FA5}">
                      <a16:colId xmlns:a16="http://schemas.microsoft.com/office/drawing/2014/main" val="20003"/>
                    </a:ext>
                  </a:extLst>
                </a:gridCol>
                <a:gridCol w="369697">
                  <a:extLst>
                    <a:ext uri="{9D8B030D-6E8A-4147-A177-3AD203B41FA5}">
                      <a16:colId xmlns:a16="http://schemas.microsoft.com/office/drawing/2014/main" val="20004"/>
                    </a:ext>
                  </a:extLst>
                </a:gridCol>
                <a:gridCol w="369697">
                  <a:extLst>
                    <a:ext uri="{9D8B030D-6E8A-4147-A177-3AD203B41FA5}">
                      <a16:colId xmlns:a16="http://schemas.microsoft.com/office/drawing/2014/main" val="20005"/>
                    </a:ext>
                  </a:extLst>
                </a:gridCol>
                <a:gridCol w="405010">
                  <a:extLst>
                    <a:ext uri="{9D8B030D-6E8A-4147-A177-3AD203B41FA5}">
                      <a16:colId xmlns:a16="http://schemas.microsoft.com/office/drawing/2014/main" val="20006"/>
                    </a:ext>
                  </a:extLst>
                </a:gridCol>
                <a:gridCol w="405010">
                  <a:extLst>
                    <a:ext uri="{9D8B030D-6E8A-4147-A177-3AD203B41FA5}">
                      <a16:colId xmlns:a16="http://schemas.microsoft.com/office/drawing/2014/main" val="20007"/>
                    </a:ext>
                  </a:extLst>
                </a:gridCol>
                <a:gridCol w="405010">
                  <a:extLst>
                    <a:ext uri="{9D8B030D-6E8A-4147-A177-3AD203B41FA5}">
                      <a16:colId xmlns:a16="http://schemas.microsoft.com/office/drawing/2014/main" val="20008"/>
                    </a:ext>
                  </a:extLst>
                </a:gridCol>
                <a:gridCol w="405010">
                  <a:extLst>
                    <a:ext uri="{9D8B030D-6E8A-4147-A177-3AD203B41FA5}">
                      <a16:colId xmlns:a16="http://schemas.microsoft.com/office/drawing/2014/main" val="20009"/>
                    </a:ext>
                  </a:extLst>
                </a:gridCol>
                <a:gridCol w="405010">
                  <a:extLst>
                    <a:ext uri="{9D8B030D-6E8A-4147-A177-3AD203B41FA5}">
                      <a16:colId xmlns:a16="http://schemas.microsoft.com/office/drawing/2014/main" val="20010"/>
                    </a:ext>
                  </a:extLst>
                </a:gridCol>
                <a:gridCol w="405010">
                  <a:extLst>
                    <a:ext uri="{9D8B030D-6E8A-4147-A177-3AD203B41FA5}">
                      <a16:colId xmlns:a16="http://schemas.microsoft.com/office/drawing/2014/main" val="20011"/>
                    </a:ext>
                  </a:extLst>
                </a:gridCol>
              </a:tblGrid>
              <a:tr h="277396">
                <a:tc>
                  <a:txBody>
                    <a:bodyPr/>
                    <a:lstStyle/>
                    <a:p>
                      <a:r>
                        <a:rPr lang="en-US" sz="1400" dirty="0"/>
                        <a:t>31</a:t>
                      </a:r>
                      <a:endParaRPr lang="en-US" sz="1400" dirty="0">
                        <a:latin typeface="Segoe UI" charset="0"/>
                        <a:ea typeface="Segoe UI" charset="0"/>
                        <a:cs typeface="Segoe UI" charset="0"/>
                      </a:endParaRPr>
                    </a:p>
                  </a:txBody>
                  <a:tcPr marL="34591" marR="34591" marT="34591" marB="34591" anchor="b">
                    <a:lnR w="12700" cap="flat" cmpd="sng" algn="ctr">
                      <a:noFill/>
                      <a:prstDash val="solid"/>
                      <a:round/>
                      <a:headEnd type="none" w="med" len="med"/>
                      <a:tailEnd type="none" w="med" len="med"/>
                    </a:lnR>
                  </a:tcPr>
                </a:tc>
                <a:tc>
                  <a:txBody>
                    <a:bodyPr/>
                    <a:lstStyle/>
                    <a:p>
                      <a:pPr algn="r"/>
                      <a:r>
                        <a:rPr lang="en-US" sz="1400" dirty="0"/>
                        <a:t>26</a:t>
                      </a:r>
                      <a:endParaRPr lang="en-US" sz="1400" dirty="0">
                        <a:latin typeface="Segoe UI" charset="0"/>
                        <a:ea typeface="Segoe UI" charset="0"/>
                        <a:cs typeface="Segoe UI" charset="0"/>
                      </a:endParaRPr>
                    </a:p>
                  </a:txBody>
                  <a:tcPr marL="34591" marR="34591" marT="34591" marB="34591" anchor="b">
                    <a:lnL w="12700" cap="flat" cmpd="sng" algn="ctr">
                      <a:noFill/>
                      <a:prstDash val="solid"/>
                      <a:round/>
                      <a:headEnd type="none" w="med" len="med"/>
                      <a:tailEnd type="none" w="med" len="med"/>
                    </a:lnL>
                  </a:tcPr>
                </a:tc>
                <a:tc>
                  <a:txBody>
                    <a:bodyPr/>
                    <a:lstStyle/>
                    <a:p>
                      <a:pPr algn="l"/>
                      <a:r>
                        <a:rPr lang="en-US" sz="1400" dirty="0"/>
                        <a:t>25</a:t>
                      </a:r>
                      <a:endParaRPr lang="en-US" sz="1400" dirty="0">
                        <a:latin typeface="Segoe UI" charset="0"/>
                        <a:ea typeface="Segoe UI" charset="0"/>
                        <a:cs typeface="Segoe UI" charset="0"/>
                      </a:endParaRPr>
                    </a:p>
                  </a:txBody>
                  <a:tcPr marL="34591" marR="34591" marT="34591" marB="34591" anchor="b">
                    <a:lnR w="12700" cap="flat" cmpd="sng" algn="ctr">
                      <a:noFill/>
                      <a:prstDash val="solid"/>
                      <a:round/>
                      <a:headEnd type="none" w="med" len="med"/>
                      <a:tailEnd type="none" w="med" len="med"/>
                    </a:lnR>
                  </a:tcPr>
                </a:tc>
                <a:tc>
                  <a:txBody>
                    <a:bodyPr/>
                    <a:lstStyle/>
                    <a:p>
                      <a:pPr algn="r"/>
                      <a:r>
                        <a:rPr lang="en-US" sz="1400" dirty="0"/>
                        <a:t>21</a:t>
                      </a:r>
                      <a:endParaRPr lang="en-US" sz="1400" dirty="0">
                        <a:latin typeface="Segoe UI" charset="0"/>
                        <a:ea typeface="Segoe UI" charset="0"/>
                        <a:cs typeface="Segoe UI" charset="0"/>
                      </a:endParaRPr>
                    </a:p>
                  </a:txBody>
                  <a:tcPr marL="34591" marR="34591" marT="34591" marB="34591" anchor="b">
                    <a:lnL w="12700" cap="flat" cmpd="sng" algn="ctr">
                      <a:noFill/>
                      <a:prstDash val="solid"/>
                      <a:round/>
                      <a:headEnd type="none" w="med" len="med"/>
                      <a:tailEnd type="none" w="med" len="med"/>
                    </a:lnL>
                  </a:tcPr>
                </a:tc>
                <a:tc>
                  <a:txBody>
                    <a:bodyPr/>
                    <a:lstStyle/>
                    <a:p>
                      <a:pPr algn="l"/>
                      <a:r>
                        <a:rPr lang="en-US" sz="1400" dirty="0"/>
                        <a:t>20</a:t>
                      </a:r>
                      <a:endParaRPr lang="en-US" sz="1400" dirty="0">
                        <a:latin typeface="Segoe UI" charset="0"/>
                        <a:ea typeface="Segoe UI" charset="0"/>
                        <a:cs typeface="Segoe UI" charset="0"/>
                      </a:endParaRPr>
                    </a:p>
                  </a:txBody>
                  <a:tcPr marL="34591" marR="34591" marT="34591" marB="34591" anchor="b">
                    <a:lnR w="12700" cap="flat" cmpd="sng" algn="ctr">
                      <a:noFill/>
                      <a:prstDash val="solid"/>
                      <a:round/>
                      <a:headEnd type="none" w="med" len="med"/>
                      <a:tailEnd type="none" w="med" len="med"/>
                    </a:lnR>
                  </a:tcPr>
                </a:tc>
                <a:tc>
                  <a:txBody>
                    <a:bodyPr/>
                    <a:lstStyle/>
                    <a:p>
                      <a:pPr algn="r"/>
                      <a:r>
                        <a:rPr lang="en-US" sz="1400" dirty="0"/>
                        <a:t>16</a:t>
                      </a:r>
                      <a:endParaRPr lang="en-US" sz="1400" dirty="0">
                        <a:latin typeface="Segoe UI" charset="0"/>
                        <a:ea typeface="Segoe UI" charset="0"/>
                        <a:cs typeface="Segoe UI" charset="0"/>
                      </a:endParaRPr>
                    </a:p>
                  </a:txBody>
                  <a:tcPr marL="34591" marR="34591" marT="34591" marB="34591" anchor="b">
                    <a:lnL w="12700" cap="flat" cmpd="sng" algn="ctr">
                      <a:noFill/>
                      <a:prstDash val="solid"/>
                      <a:round/>
                      <a:headEnd type="none" w="med" len="med"/>
                      <a:tailEnd type="none" w="med" len="med"/>
                    </a:lnL>
                  </a:tcPr>
                </a:tc>
                <a:tc>
                  <a:txBody>
                    <a:bodyPr/>
                    <a:lstStyle/>
                    <a:p>
                      <a:pPr algn="l"/>
                      <a:r>
                        <a:rPr lang="en-US" sz="1400" dirty="0"/>
                        <a:t>15</a:t>
                      </a:r>
                      <a:endParaRPr lang="en-US" sz="1400" dirty="0">
                        <a:latin typeface="Segoe UI" charset="0"/>
                        <a:ea typeface="Segoe UI" charset="0"/>
                        <a:cs typeface="Segoe UI" charset="0"/>
                      </a:endParaRPr>
                    </a:p>
                  </a:txBody>
                  <a:tcPr marL="34591" marR="34591" marT="34591" marB="34591" anchor="b">
                    <a:lnR w="12700" cap="flat" cmpd="sng" algn="ctr">
                      <a:noFill/>
                      <a:prstDash val="solid"/>
                      <a:round/>
                      <a:headEnd type="none" w="med" len="med"/>
                      <a:tailEnd type="none" w="med" len="med"/>
                    </a:lnR>
                  </a:tcPr>
                </a:tc>
                <a:tc>
                  <a:txBody>
                    <a:bodyPr/>
                    <a:lstStyle/>
                    <a:p>
                      <a:pPr algn="r"/>
                      <a:r>
                        <a:rPr lang="en-US" sz="1400" dirty="0">
                          <a:latin typeface="Segoe UI" charset="0"/>
                          <a:ea typeface="Segoe UI" charset="0"/>
                          <a:cs typeface="Segoe UI" charset="0"/>
                        </a:rPr>
                        <a:t>11</a:t>
                      </a:r>
                    </a:p>
                  </a:txBody>
                  <a:tcPr marL="34591" marR="34591" marT="34591" marB="34591" anchor="b">
                    <a:lnL w="12700" cap="flat" cmpd="sng" algn="ctr">
                      <a:noFill/>
                      <a:prstDash val="solid"/>
                      <a:round/>
                      <a:headEnd type="none" w="med" len="med"/>
                      <a:tailEnd type="none" w="med" len="med"/>
                    </a:lnL>
                  </a:tcPr>
                </a:tc>
                <a:tc>
                  <a:txBody>
                    <a:bodyPr/>
                    <a:lstStyle/>
                    <a:p>
                      <a:pPr algn="l"/>
                      <a:r>
                        <a:rPr lang="en-US" sz="1400" dirty="0">
                          <a:latin typeface="Segoe UI" charset="0"/>
                          <a:ea typeface="Segoe UI" charset="0"/>
                          <a:cs typeface="Segoe UI" charset="0"/>
                        </a:rPr>
                        <a:t>10</a:t>
                      </a:r>
                    </a:p>
                  </a:txBody>
                  <a:tcPr marL="34591" marR="34591" marT="34591" marB="34591" anchor="b">
                    <a:lnR w="12700" cap="flat" cmpd="sng" algn="ctr">
                      <a:noFill/>
                      <a:prstDash val="solid"/>
                      <a:round/>
                      <a:headEnd type="none" w="med" len="med"/>
                      <a:tailEnd type="none" w="med" len="med"/>
                    </a:lnR>
                  </a:tcPr>
                </a:tc>
                <a:tc>
                  <a:txBody>
                    <a:bodyPr/>
                    <a:lstStyle/>
                    <a:p>
                      <a:pPr algn="r"/>
                      <a:r>
                        <a:rPr lang="en-US" sz="1400" dirty="0">
                          <a:latin typeface="Segoe UI" charset="0"/>
                          <a:ea typeface="Segoe UI" charset="0"/>
                          <a:cs typeface="Segoe UI" charset="0"/>
                        </a:rPr>
                        <a:t>6</a:t>
                      </a:r>
                    </a:p>
                  </a:txBody>
                  <a:tcPr marL="34591" marR="34591" marT="34591" marB="34591" anchor="b">
                    <a:lnL w="12700" cap="flat" cmpd="sng" algn="ctr">
                      <a:noFill/>
                      <a:prstDash val="solid"/>
                      <a:round/>
                      <a:headEnd type="none" w="med" len="med"/>
                      <a:tailEnd type="none" w="med" len="med"/>
                    </a:lnL>
                  </a:tcPr>
                </a:tc>
                <a:tc>
                  <a:txBody>
                    <a:bodyPr/>
                    <a:lstStyle/>
                    <a:p>
                      <a:pPr algn="l"/>
                      <a:r>
                        <a:rPr lang="en-US" sz="1400" dirty="0">
                          <a:latin typeface="Segoe UI" charset="0"/>
                          <a:ea typeface="Segoe UI" charset="0"/>
                          <a:cs typeface="Segoe UI" charset="0"/>
                        </a:rPr>
                        <a:t>5</a:t>
                      </a:r>
                    </a:p>
                  </a:txBody>
                  <a:tcPr marL="34591" marR="34591" marT="34591" marB="34591" anchor="b">
                    <a:lnR w="12700" cap="flat" cmpd="sng" algn="ctr">
                      <a:noFill/>
                      <a:prstDash val="solid"/>
                      <a:round/>
                      <a:headEnd type="none" w="med" len="med"/>
                      <a:tailEnd type="none" w="med" len="med"/>
                    </a:lnR>
                  </a:tcPr>
                </a:tc>
                <a:tc>
                  <a:txBody>
                    <a:bodyPr/>
                    <a:lstStyle/>
                    <a:p>
                      <a:pPr algn="r"/>
                      <a:r>
                        <a:rPr lang="en-US" sz="1400" dirty="0">
                          <a:latin typeface="Segoe UI" charset="0"/>
                          <a:ea typeface="Segoe UI" charset="0"/>
                          <a:cs typeface="Segoe UI" charset="0"/>
                        </a:rPr>
                        <a:t>0</a:t>
                      </a:r>
                    </a:p>
                  </a:txBody>
                  <a:tcPr marL="34591" marR="34591" marT="34591" marB="34591" anchor="b">
                    <a:lnL w="12700" cap="flat" cmpd="sng" algn="ctr">
                      <a:noFill/>
                      <a:prstDash val="solid"/>
                      <a:round/>
                      <a:headEnd type="none" w="med" len="med"/>
                      <a:tailEnd type="none" w="med" len="med"/>
                    </a:lnL>
                  </a:tcPr>
                </a:tc>
                <a:extLst>
                  <a:ext uri="{0D108BD9-81ED-4DB2-BD59-A6C34878D82A}">
                    <a16:rowId xmlns:a16="http://schemas.microsoft.com/office/drawing/2014/main" val="10000"/>
                  </a:ext>
                </a:extLst>
              </a:tr>
              <a:tr h="345917">
                <a:tc gridSpan="2">
                  <a:txBody>
                    <a:bodyPr/>
                    <a:lstStyle/>
                    <a:p>
                      <a:pPr algn="ctr"/>
                      <a:r>
                        <a:rPr lang="en-US" sz="1600" b="1" dirty="0"/>
                        <a:t>opcode</a:t>
                      </a:r>
                      <a:endParaRPr lang="en-US" sz="1600" b="1" dirty="0">
                        <a:latin typeface="+mn-lt"/>
                        <a:ea typeface="Consolas" charset="0"/>
                        <a:cs typeface="Consolas" charset="0"/>
                      </a:endParaRPr>
                    </a:p>
                  </a:txBody>
                  <a:tcPr marL="78074" marR="78074" marT="39037" marB="39037">
                    <a:solidFill>
                      <a:schemeClr val="tx2">
                        <a:lumMod val="40000"/>
                        <a:lumOff val="60000"/>
                      </a:schemeClr>
                    </a:solidFill>
                  </a:tcPr>
                </a:tc>
                <a:tc hMerge="1">
                  <a:txBody>
                    <a:bodyPr/>
                    <a:lstStyle/>
                    <a:p>
                      <a:endParaRPr lang="en-US"/>
                    </a:p>
                  </a:txBody>
                  <a:tcPr/>
                </a:tc>
                <a:tc gridSpan="2">
                  <a:txBody>
                    <a:bodyPr/>
                    <a:lstStyle/>
                    <a:p>
                      <a:pPr algn="ctr"/>
                      <a:r>
                        <a:rPr lang="en-US" sz="1600" b="1" dirty="0" err="1"/>
                        <a:t>rs</a:t>
                      </a:r>
                      <a:endParaRPr lang="en-US" sz="1600" b="1" dirty="0">
                        <a:latin typeface="+mn-lt"/>
                        <a:ea typeface="Consolas" charset="0"/>
                        <a:cs typeface="Consolas" charset="0"/>
                      </a:endParaRPr>
                    </a:p>
                  </a:txBody>
                  <a:tcPr marL="78074" marR="78074" marT="39037" marB="39037">
                    <a:solidFill>
                      <a:schemeClr val="accent2">
                        <a:lumMod val="60000"/>
                        <a:lumOff val="40000"/>
                      </a:schemeClr>
                    </a:solidFill>
                  </a:tcPr>
                </a:tc>
                <a:tc hMerge="1">
                  <a:txBody>
                    <a:bodyPr/>
                    <a:lstStyle/>
                    <a:p>
                      <a:endParaRPr lang="en-US"/>
                    </a:p>
                  </a:txBody>
                  <a:tcPr/>
                </a:tc>
                <a:tc gridSpan="2">
                  <a:txBody>
                    <a:bodyPr/>
                    <a:lstStyle/>
                    <a:p>
                      <a:pPr algn="ctr"/>
                      <a:r>
                        <a:rPr lang="en-US" sz="1600" b="1" dirty="0" err="1"/>
                        <a:t>rt</a:t>
                      </a:r>
                      <a:endParaRPr lang="en-US" sz="1600" b="1" dirty="0">
                        <a:latin typeface="+mn-lt"/>
                        <a:ea typeface="Consolas" charset="0"/>
                        <a:cs typeface="Consolas" charset="0"/>
                      </a:endParaRPr>
                    </a:p>
                  </a:txBody>
                  <a:tcPr marL="78074" marR="78074" marT="39037" marB="39037">
                    <a:solidFill>
                      <a:schemeClr val="accent2">
                        <a:lumMod val="60000"/>
                        <a:lumOff val="40000"/>
                      </a:schemeClr>
                    </a:solidFill>
                  </a:tcPr>
                </a:tc>
                <a:tc hMerge="1">
                  <a:txBody>
                    <a:bodyPr/>
                    <a:lstStyle/>
                    <a:p>
                      <a:endParaRPr lang="en-US"/>
                    </a:p>
                  </a:txBody>
                  <a:tcPr/>
                </a:tc>
                <a:tc gridSpan="2">
                  <a:txBody>
                    <a:bodyPr/>
                    <a:lstStyle/>
                    <a:p>
                      <a:pPr algn="ctr"/>
                      <a:r>
                        <a:rPr lang="en-US" sz="1600" b="1" dirty="0" err="1">
                          <a:latin typeface="+mn-lt"/>
                          <a:ea typeface="Consolas" charset="0"/>
                          <a:cs typeface="Consolas" charset="0"/>
                        </a:rPr>
                        <a:t>rd</a:t>
                      </a:r>
                      <a:endParaRPr lang="en-US" sz="1600" b="1" dirty="0">
                        <a:latin typeface="+mn-lt"/>
                        <a:ea typeface="Consolas" charset="0"/>
                        <a:cs typeface="Consolas" charset="0"/>
                      </a:endParaRPr>
                    </a:p>
                  </a:txBody>
                  <a:tcPr marL="78074" marR="78074" marT="39037" marB="39037">
                    <a:solidFill>
                      <a:schemeClr val="accent2">
                        <a:lumMod val="60000"/>
                        <a:lumOff val="40000"/>
                      </a:schemeClr>
                    </a:solidFill>
                  </a:tcPr>
                </a:tc>
                <a:tc hMerge="1">
                  <a:txBody>
                    <a:bodyPr/>
                    <a:lstStyle/>
                    <a:p>
                      <a:endParaRPr lang="en-US"/>
                    </a:p>
                  </a:txBody>
                  <a:tcPr/>
                </a:tc>
                <a:tc gridSpan="2">
                  <a:txBody>
                    <a:bodyPr/>
                    <a:lstStyle/>
                    <a:p>
                      <a:pPr algn="ctr"/>
                      <a:r>
                        <a:rPr lang="en-US" sz="1600" b="1" dirty="0" err="1">
                          <a:latin typeface="+mn-lt"/>
                          <a:ea typeface="Consolas" charset="0"/>
                          <a:cs typeface="Consolas" charset="0"/>
                        </a:rPr>
                        <a:t>shamt</a:t>
                      </a:r>
                      <a:endParaRPr lang="en-US" sz="1600" b="1" dirty="0">
                        <a:latin typeface="+mn-lt"/>
                        <a:ea typeface="Consolas" charset="0"/>
                        <a:cs typeface="Consolas" charset="0"/>
                      </a:endParaRPr>
                    </a:p>
                  </a:txBody>
                  <a:tcPr marL="78074" marR="78074" marT="39037" marB="39037">
                    <a:solidFill>
                      <a:schemeClr val="accent6">
                        <a:lumMod val="60000"/>
                        <a:lumOff val="40000"/>
                      </a:schemeClr>
                    </a:solidFill>
                  </a:tcPr>
                </a:tc>
                <a:tc hMerge="1">
                  <a:txBody>
                    <a:bodyPr/>
                    <a:lstStyle/>
                    <a:p>
                      <a:endParaRPr lang="en-US"/>
                    </a:p>
                  </a:txBody>
                  <a:tcPr/>
                </a:tc>
                <a:tc gridSpan="2">
                  <a:txBody>
                    <a:bodyPr/>
                    <a:lstStyle/>
                    <a:p>
                      <a:pPr algn="ctr"/>
                      <a:r>
                        <a:rPr lang="en-US" sz="1600" b="1" dirty="0" err="1">
                          <a:latin typeface="+mn-lt"/>
                          <a:ea typeface="Consolas" charset="0"/>
                          <a:cs typeface="Consolas" charset="0"/>
                        </a:rPr>
                        <a:t>funct</a:t>
                      </a:r>
                      <a:endParaRPr lang="en-US" sz="1600" b="1" dirty="0">
                        <a:latin typeface="+mn-lt"/>
                        <a:ea typeface="Consolas" charset="0"/>
                        <a:cs typeface="Consolas" charset="0"/>
                      </a:endParaRPr>
                    </a:p>
                  </a:txBody>
                  <a:tcPr marL="78074" marR="78074" marT="39037" marB="39037">
                    <a:solidFill>
                      <a:schemeClr val="accent3">
                        <a:lumMod val="60000"/>
                        <a:lumOff val="40000"/>
                      </a:schemeClr>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11" name="Table 10">
            <a:extLst>
              <a:ext uri="{FF2B5EF4-FFF2-40B4-BE49-F238E27FC236}">
                <a16:creationId xmlns:a16="http://schemas.microsoft.com/office/drawing/2014/main" id="{BE4F90F9-C79D-8D4D-A047-523380C5E81B}"/>
              </a:ext>
            </a:extLst>
          </p:cNvPr>
          <p:cNvGraphicFramePr>
            <a:graphicFrameLocks noGrp="1"/>
          </p:cNvGraphicFramePr>
          <p:nvPr>
            <p:extLst/>
          </p:nvPr>
        </p:nvGraphicFramePr>
        <p:xfrm>
          <a:off x="3886200" y="4678127"/>
          <a:ext cx="4860124" cy="630482"/>
        </p:xfrm>
        <a:graphic>
          <a:graphicData uri="http://schemas.openxmlformats.org/drawingml/2006/table">
            <a:tbl>
              <a:tblPr firstRow="1" bandRow="1">
                <a:tableStyleId>{5C22544A-7EE6-4342-B048-85BDC9FD1C3A}</a:tableStyleId>
              </a:tblPr>
              <a:tblGrid>
                <a:gridCol w="607515">
                  <a:extLst>
                    <a:ext uri="{9D8B030D-6E8A-4147-A177-3AD203B41FA5}">
                      <a16:colId xmlns:a16="http://schemas.microsoft.com/office/drawing/2014/main" val="20000"/>
                    </a:ext>
                  </a:extLst>
                </a:gridCol>
                <a:gridCol w="343755">
                  <a:extLst>
                    <a:ext uri="{9D8B030D-6E8A-4147-A177-3AD203B41FA5}">
                      <a16:colId xmlns:a16="http://schemas.microsoft.com/office/drawing/2014/main" val="20001"/>
                    </a:ext>
                  </a:extLst>
                </a:gridCol>
                <a:gridCol w="369698">
                  <a:extLst>
                    <a:ext uri="{9D8B030D-6E8A-4147-A177-3AD203B41FA5}">
                      <a16:colId xmlns:a16="http://schemas.microsoft.com/office/drawing/2014/main" val="20002"/>
                    </a:ext>
                  </a:extLst>
                </a:gridCol>
                <a:gridCol w="2324125">
                  <a:extLst>
                    <a:ext uri="{9D8B030D-6E8A-4147-A177-3AD203B41FA5}">
                      <a16:colId xmlns:a16="http://schemas.microsoft.com/office/drawing/2014/main" val="20003"/>
                    </a:ext>
                  </a:extLst>
                </a:gridCol>
                <a:gridCol w="1215031">
                  <a:extLst>
                    <a:ext uri="{9D8B030D-6E8A-4147-A177-3AD203B41FA5}">
                      <a16:colId xmlns:a16="http://schemas.microsoft.com/office/drawing/2014/main" val="20004"/>
                    </a:ext>
                  </a:extLst>
                </a:gridCol>
              </a:tblGrid>
              <a:tr h="277396">
                <a:tc>
                  <a:txBody>
                    <a:bodyPr/>
                    <a:lstStyle/>
                    <a:p>
                      <a:r>
                        <a:rPr lang="en-US" sz="1400" dirty="0"/>
                        <a:t>31</a:t>
                      </a:r>
                      <a:endParaRPr lang="en-US" sz="1400" dirty="0">
                        <a:latin typeface="Segoe UI" charset="0"/>
                        <a:ea typeface="Segoe UI" charset="0"/>
                        <a:cs typeface="Segoe UI" charset="0"/>
                      </a:endParaRPr>
                    </a:p>
                  </a:txBody>
                  <a:tcPr marL="34591" marR="34591" marT="34591" marB="34591" anchor="b">
                    <a:lnR w="12700" cap="flat" cmpd="sng" algn="ctr">
                      <a:noFill/>
                      <a:prstDash val="solid"/>
                      <a:round/>
                      <a:headEnd type="none" w="med" len="med"/>
                      <a:tailEnd type="none" w="med" len="med"/>
                    </a:lnR>
                  </a:tcPr>
                </a:tc>
                <a:tc>
                  <a:txBody>
                    <a:bodyPr/>
                    <a:lstStyle/>
                    <a:p>
                      <a:pPr algn="r"/>
                      <a:r>
                        <a:rPr lang="en-US" sz="1400" dirty="0"/>
                        <a:t>26</a:t>
                      </a:r>
                      <a:endParaRPr lang="en-US" sz="1400" dirty="0">
                        <a:latin typeface="Segoe UI" charset="0"/>
                        <a:ea typeface="Segoe UI" charset="0"/>
                        <a:cs typeface="Segoe UI" charset="0"/>
                      </a:endParaRPr>
                    </a:p>
                  </a:txBody>
                  <a:tcPr marL="34591" marR="34591" marT="34591" marB="34591" anchor="b">
                    <a:lnL w="12700" cap="flat" cmpd="sng" algn="ctr">
                      <a:noFill/>
                      <a:prstDash val="solid"/>
                      <a:round/>
                      <a:headEnd type="none" w="med" len="med"/>
                      <a:tailEnd type="none" w="med" len="med"/>
                    </a:lnL>
                  </a:tcPr>
                </a:tc>
                <a:tc>
                  <a:txBody>
                    <a:bodyPr/>
                    <a:lstStyle/>
                    <a:p>
                      <a:pPr algn="l"/>
                      <a:r>
                        <a:rPr lang="en-US" sz="1400" dirty="0"/>
                        <a:t>25</a:t>
                      </a:r>
                      <a:endParaRPr lang="en-US" sz="1400" dirty="0">
                        <a:latin typeface="Segoe UI" charset="0"/>
                        <a:ea typeface="Segoe UI" charset="0"/>
                        <a:cs typeface="Segoe UI" charset="0"/>
                      </a:endParaRPr>
                    </a:p>
                  </a:txBody>
                  <a:tcPr marL="34591" marR="34591" marT="34591" marB="34591" anchor="b">
                    <a:lnR w="12700" cap="flat" cmpd="sng" algn="ctr">
                      <a:noFill/>
                      <a:prstDash val="solid"/>
                      <a:round/>
                      <a:headEnd type="none" w="med" len="med"/>
                      <a:tailEnd type="none" w="med" len="med"/>
                    </a:lnR>
                  </a:tcPr>
                </a:tc>
                <a:tc>
                  <a:txBody>
                    <a:bodyPr/>
                    <a:lstStyle/>
                    <a:p>
                      <a:pPr algn="r"/>
                      <a:endParaRPr lang="en-US" sz="1400" dirty="0">
                        <a:latin typeface="Segoe UI" charset="0"/>
                        <a:ea typeface="Segoe UI" charset="0"/>
                        <a:cs typeface="Segoe UI" charset="0"/>
                      </a:endParaRPr>
                    </a:p>
                  </a:txBody>
                  <a:tcPr marL="34591" marR="34591" marT="34591" marB="34591" anchor="b">
                    <a:lnL w="12700" cap="flat" cmpd="sng" algn="ctr">
                      <a:noFill/>
                      <a:prstDash val="solid"/>
                      <a:round/>
                      <a:headEnd type="none" w="med" len="med"/>
                      <a:tailEnd type="none" w="med" len="med"/>
                    </a:lnL>
                    <a:lnR w="12700" cmpd="sng">
                      <a:noFill/>
                    </a:lnR>
                  </a:tcPr>
                </a:tc>
                <a:tc>
                  <a:txBody>
                    <a:bodyPr/>
                    <a:lstStyle/>
                    <a:p>
                      <a:pPr algn="r"/>
                      <a:r>
                        <a:rPr lang="en-US" sz="1400" dirty="0"/>
                        <a:t>0</a:t>
                      </a:r>
                      <a:endParaRPr lang="en-US" sz="1400" dirty="0">
                        <a:latin typeface="Segoe UI" charset="0"/>
                        <a:ea typeface="Segoe UI" charset="0"/>
                        <a:cs typeface="Segoe UI" charset="0"/>
                      </a:endParaRPr>
                    </a:p>
                  </a:txBody>
                  <a:tcPr marL="34591" marR="34591" marT="34591" marB="34591" anchor="b">
                    <a:lnL w="12700" cap="flat" cmpd="sng" algn="ctr">
                      <a:noFill/>
                      <a:prstDash val="solid"/>
                      <a:round/>
                      <a:headEnd type="none" w="med" len="med"/>
                      <a:tailEnd type="none" w="med" len="med"/>
                    </a:lnL>
                  </a:tcPr>
                </a:tc>
                <a:extLst>
                  <a:ext uri="{0D108BD9-81ED-4DB2-BD59-A6C34878D82A}">
                    <a16:rowId xmlns:a16="http://schemas.microsoft.com/office/drawing/2014/main" val="10000"/>
                  </a:ext>
                </a:extLst>
              </a:tr>
              <a:tr h="345917">
                <a:tc gridSpan="2">
                  <a:txBody>
                    <a:bodyPr/>
                    <a:lstStyle/>
                    <a:p>
                      <a:pPr algn="ctr"/>
                      <a:r>
                        <a:rPr lang="en-US" sz="1600" b="1" dirty="0"/>
                        <a:t>opcode</a:t>
                      </a:r>
                      <a:endParaRPr lang="en-US" sz="1600" b="1" dirty="0">
                        <a:latin typeface="+mn-lt"/>
                        <a:ea typeface="Consolas" charset="0"/>
                        <a:cs typeface="Consolas" charset="0"/>
                      </a:endParaRPr>
                    </a:p>
                  </a:txBody>
                  <a:tcPr marL="78074" marR="78074" marT="39037" marB="39037">
                    <a:solidFill>
                      <a:schemeClr val="tx2">
                        <a:lumMod val="40000"/>
                        <a:lumOff val="60000"/>
                      </a:schemeClr>
                    </a:solidFill>
                  </a:tcPr>
                </a:tc>
                <a:tc hMerge="1">
                  <a:txBody>
                    <a:bodyPr/>
                    <a:lstStyle/>
                    <a:p>
                      <a:endParaRPr lang="en-US"/>
                    </a:p>
                  </a:txBody>
                  <a:tcPr/>
                </a:tc>
                <a:tc gridSpan="3">
                  <a:txBody>
                    <a:bodyPr/>
                    <a:lstStyle/>
                    <a:p>
                      <a:pPr algn="ctr"/>
                      <a:r>
                        <a:rPr lang="en-US" sz="1600" b="1" dirty="0"/>
                        <a:t>target</a:t>
                      </a:r>
                      <a:endParaRPr lang="en-US" sz="1600" b="1" dirty="0">
                        <a:latin typeface="+mn-lt"/>
                        <a:ea typeface="Consolas" charset="0"/>
                        <a:cs typeface="Consolas" charset="0"/>
                      </a:endParaRPr>
                    </a:p>
                  </a:txBody>
                  <a:tcPr marL="52050" marR="52050" marT="52050" marB="52050">
                    <a:solidFill>
                      <a:schemeClr val="accent6">
                        <a:lumMod val="60000"/>
                        <a:lumOff val="40000"/>
                      </a:schemeClr>
                    </a:solidFill>
                  </a:tcPr>
                </a:tc>
                <a:tc hMerge="1">
                  <a:txBody>
                    <a:bodyPr/>
                    <a:lstStyle/>
                    <a:p>
                      <a:endParaRPr lang="en-US"/>
                    </a:p>
                  </a:txBody>
                  <a:tcPr/>
                </a:tc>
                <a:tc hMerge="1">
                  <a:txBody>
                    <a:bodyPr/>
                    <a:lstStyle/>
                    <a:p>
                      <a:pPr algn="ctr"/>
                      <a:endParaRPr lang="en-US" sz="3200" b="1" dirty="0">
                        <a:latin typeface="Consolas" charset="0"/>
                        <a:ea typeface="Consolas" charset="0"/>
                        <a:cs typeface="Consolas" charset="0"/>
                      </a:endParaRPr>
                    </a:p>
                  </a:txBody>
                  <a:tcPr marL="60960" marR="60960" marT="60960" marB="60960"/>
                </a:tc>
                <a:extLst>
                  <a:ext uri="{0D108BD9-81ED-4DB2-BD59-A6C34878D82A}">
                    <a16:rowId xmlns:a16="http://schemas.microsoft.com/office/drawing/2014/main" val="10001"/>
                  </a:ext>
                </a:extLst>
              </a:tr>
            </a:tbl>
          </a:graphicData>
        </a:graphic>
      </p:graphicFrame>
      <p:sp>
        <p:nvSpPr>
          <p:cNvPr id="15" name="TextBox 14">
            <a:extLst>
              <a:ext uri="{FF2B5EF4-FFF2-40B4-BE49-F238E27FC236}">
                <a16:creationId xmlns:a16="http://schemas.microsoft.com/office/drawing/2014/main" id="{D06EDD57-CC8D-CE4B-A26C-BE3AD5A6789C}"/>
              </a:ext>
            </a:extLst>
          </p:cNvPr>
          <p:cNvSpPr txBox="1"/>
          <p:nvPr/>
        </p:nvSpPr>
        <p:spPr>
          <a:xfrm>
            <a:off x="4402811" y="2879985"/>
            <a:ext cx="4260903" cy="430887"/>
          </a:xfrm>
          <a:prstGeom prst="rect">
            <a:avLst/>
          </a:prstGeom>
          <a:noFill/>
        </p:spPr>
        <p:txBody>
          <a:bodyPr wrap="square" rtlCol="0">
            <a:spAutoFit/>
          </a:bodyPr>
          <a:lstStyle/>
          <a:p>
            <a:pPr algn="ctr"/>
            <a:r>
              <a:rPr lang="en-US" sz="2200" dirty="0"/>
              <a:t>CPU machine code…</a:t>
            </a:r>
          </a:p>
        </p:txBody>
      </p:sp>
      <p:grpSp>
        <p:nvGrpSpPr>
          <p:cNvPr id="13" name="Group 12">
            <a:extLst>
              <a:ext uri="{FF2B5EF4-FFF2-40B4-BE49-F238E27FC236}">
                <a16:creationId xmlns:a16="http://schemas.microsoft.com/office/drawing/2014/main" id="{EE0FABED-7D0F-5F4E-8B29-A3061D504FC4}"/>
              </a:ext>
            </a:extLst>
          </p:cNvPr>
          <p:cNvGrpSpPr/>
          <p:nvPr/>
        </p:nvGrpSpPr>
        <p:grpSpPr>
          <a:xfrm>
            <a:off x="4378739" y="603329"/>
            <a:ext cx="4394083" cy="2200819"/>
            <a:chOff x="4378739" y="603329"/>
            <a:chExt cx="4394083" cy="2200819"/>
          </a:xfrm>
        </p:grpSpPr>
        <p:pic>
          <p:nvPicPr>
            <p:cNvPr id="1030" name="Picture 6" descr="Image result for file header bitfield">
              <a:extLst>
                <a:ext uri="{FF2B5EF4-FFF2-40B4-BE49-F238E27FC236}">
                  <a16:creationId xmlns:a16="http://schemas.microsoft.com/office/drawing/2014/main" id="{8A2370A2-63D9-7F44-A9E9-49F5B04B15C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85795" y="947635"/>
              <a:ext cx="3438833" cy="1856513"/>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0A502E36-4AE6-DA4A-ACB7-29EB94C88D18}"/>
                </a:ext>
              </a:extLst>
            </p:cNvPr>
            <p:cNvSpPr txBox="1"/>
            <p:nvPr/>
          </p:nvSpPr>
          <p:spPr>
            <a:xfrm>
              <a:off x="4378739" y="603329"/>
              <a:ext cx="4394083" cy="430887"/>
            </a:xfrm>
            <a:prstGeom prst="rect">
              <a:avLst/>
            </a:prstGeom>
            <a:noFill/>
          </p:spPr>
          <p:txBody>
            <a:bodyPr wrap="square" rtlCol="0">
              <a:spAutoFit/>
            </a:bodyPr>
            <a:lstStyle/>
            <a:p>
              <a:pPr algn="ctr"/>
              <a:r>
                <a:rPr lang="en-US" sz="2200" dirty="0"/>
                <a:t>binary file formats…</a:t>
              </a:r>
            </a:p>
          </p:txBody>
        </p:sp>
      </p:grpSp>
    </p:spTree>
    <p:extLst>
      <p:ext uri="{BB962C8B-B14F-4D97-AF65-F5344CB8AC3E}">
        <p14:creationId xmlns:p14="http://schemas.microsoft.com/office/powerpoint/2010/main" val="1964272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62CAB-1628-884A-99CD-8AF45BC08399}"/>
              </a:ext>
            </a:extLst>
          </p:cNvPr>
          <p:cNvSpPr>
            <a:spLocks noGrp="1"/>
          </p:cNvSpPr>
          <p:nvPr>
            <p:ph type="ctrTitle"/>
          </p:nvPr>
        </p:nvSpPr>
        <p:spPr/>
        <p:txBody>
          <a:bodyPr/>
          <a:lstStyle/>
          <a:p>
            <a:r>
              <a:rPr lang="en-US" dirty="0"/>
              <a:t>Masking</a:t>
            </a:r>
          </a:p>
        </p:txBody>
      </p:sp>
      <p:sp>
        <p:nvSpPr>
          <p:cNvPr id="3" name="Footer Placeholder 2">
            <a:extLst>
              <a:ext uri="{FF2B5EF4-FFF2-40B4-BE49-F238E27FC236}">
                <a16:creationId xmlns:a16="http://schemas.microsoft.com/office/drawing/2014/main" id="{C7937B98-C195-CA40-BE36-6E2F644EDFC7}"/>
              </a:ext>
            </a:extLst>
          </p:cNvPr>
          <p:cNvSpPr>
            <a:spLocks noGrp="1"/>
          </p:cNvSpPr>
          <p:nvPr>
            <p:ph type="ftr" sz="quarter" idx="11"/>
          </p:nvPr>
        </p:nvSpPr>
        <p:spPr/>
        <p:txBody>
          <a:bodyPr/>
          <a:lstStyle/>
          <a:p>
            <a:r>
              <a:rPr lang="is-IS"/>
              <a:t>CS447</a:t>
            </a:r>
            <a:endParaRPr lang="en-US" dirty="0"/>
          </a:p>
        </p:txBody>
      </p:sp>
      <p:sp>
        <p:nvSpPr>
          <p:cNvPr id="4" name="Slide Number Placeholder 3">
            <a:extLst>
              <a:ext uri="{FF2B5EF4-FFF2-40B4-BE49-F238E27FC236}">
                <a16:creationId xmlns:a16="http://schemas.microsoft.com/office/drawing/2014/main" id="{4244A052-5F9E-F74E-9D6D-5D9CF25039D4}"/>
              </a:ext>
            </a:extLst>
          </p:cNvPr>
          <p:cNvSpPr>
            <a:spLocks noGrp="1"/>
          </p:cNvSpPr>
          <p:nvPr>
            <p:ph type="sldNum" sz="quarter" idx="12"/>
          </p:nvPr>
        </p:nvSpPr>
        <p:spPr/>
        <p:txBody>
          <a:bodyPr/>
          <a:lstStyle/>
          <a:p>
            <a:fld id="{3552B95B-556F-44BD-91A5-D80C1B9E2BB3}" type="slidenum">
              <a:rPr lang="en-US" smtClean="0"/>
              <a:pPr/>
              <a:t>13</a:t>
            </a:fld>
            <a:endParaRPr lang="en-US"/>
          </a:p>
        </p:txBody>
      </p:sp>
    </p:spTree>
    <p:extLst>
      <p:ext uri="{BB962C8B-B14F-4D97-AF65-F5344CB8AC3E}">
        <p14:creationId xmlns:p14="http://schemas.microsoft.com/office/powerpoint/2010/main" val="344811054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Masquerade</a:t>
            </a:r>
          </a:p>
        </p:txBody>
      </p:sp>
      <p:sp>
        <p:nvSpPr>
          <p:cNvPr id="3" name="Content Placeholder 2"/>
          <p:cNvSpPr>
            <a:spLocks noGrp="1"/>
          </p:cNvSpPr>
          <p:nvPr>
            <p:ph idx="1"/>
          </p:nvPr>
        </p:nvSpPr>
        <p:spPr>
          <a:xfrm>
            <a:off x="152400" y="495301"/>
            <a:ext cx="8763000" cy="2236721"/>
          </a:xfrm>
        </p:spPr>
        <p:txBody>
          <a:bodyPr>
            <a:normAutofit/>
          </a:bodyPr>
          <a:lstStyle/>
          <a:p>
            <a:r>
              <a:rPr lang="en-US" dirty="0"/>
              <a:t>we saw last time that </a:t>
            </a:r>
            <a:r>
              <a:rPr lang="en-US" b="1" dirty="0"/>
              <a:t>bitwise AND </a:t>
            </a:r>
            <a:r>
              <a:rPr lang="en-US" dirty="0"/>
              <a:t>could “turn off” bits while leaving others untouched, which let us “filter out” unwanted bits.</a:t>
            </a:r>
          </a:p>
          <a:p>
            <a:r>
              <a:rPr lang="en-US" dirty="0"/>
              <a:t>a </a:t>
            </a:r>
            <a:r>
              <a:rPr lang="en-US" b="1" dirty="0"/>
              <a:t>mask </a:t>
            </a:r>
            <a:r>
              <a:rPr lang="en-US" dirty="0"/>
              <a:t>is a </a:t>
            </a:r>
            <a:r>
              <a:rPr lang="en-US" b="1" dirty="0"/>
              <a:t>specially-constructed value </a:t>
            </a:r>
            <a:r>
              <a:rPr lang="en-US" dirty="0"/>
              <a:t>that has:</a:t>
            </a:r>
          </a:p>
          <a:p>
            <a:pPr lvl="1"/>
            <a:r>
              <a:rPr lang="en-US" dirty="0"/>
              <a:t>1s in the bits that we want to keep</a:t>
            </a:r>
          </a:p>
          <a:p>
            <a:pPr lvl="1"/>
            <a:r>
              <a:rPr lang="en-US" dirty="0"/>
              <a:t>0s in the bits that we want to discard</a:t>
            </a:r>
          </a:p>
          <a:p>
            <a:r>
              <a:rPr lang="en-US" dirty="0"/>
              <a:t>what if I want to isolate the lowest 5 bits of a number?</a:t>
            </a:r>
            <a:endParaRPr lang="en-US" b="1" dirty="0">
              <a:latin typeface="Consolas" panose="020B0609020204030204" pitchFamily="49" charset="0"/>
              <a:cs typeface="Consolas" panose="020B0609020204030204" pitchFamily="49" charset="0"/>
            </a:endParaRP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14</a:t>
            </a:fld>
            <a:endParaRPr lang="en-US"/>
          </a:p>
        </p:txBody>
      </p:sp>
      <p:sp>
        <p:nvSpPr>
          <p:cNvPr id="15" name="TextBox 14">
            <a:extLst>
              <a:ext uri="{FF2B5EF4-FFF2-40B4-BE49-F238E27FC236}">
                <a16:creationId xmlns:a16="http://schemas.microsoft.com/office/drawing/2014/main" id="{FD656633-4178-854B-93BB-8C816A809EC3}"/>
              </a:ext>
            </a:extLst>
          </p:cNvPr>
          <p:cNvSpPr txBox="1"/>
          <p:nvPr/>
        </p:nvSpPr>
        <p:spPr>
          <a:xfrm>
            <a:off x="228600" y="2590451"/>
            <a:ext cx="8229600" cy="584775"/>
          </a:xfrm>
          <a:prstGeom prst="rect">
            <a:avLst/>
          </a:prstGeom>
          <a:noFill/>
        </p:spPr>
        <p:txBody>
          <a:bodyPr wrap="square" rtlCol="0">
            <a:spAutoFit/>
          </a:bodyPr>
          <a:lstStyle/>
          <a:p>
            <a:pPr algn="r"/>
            <a:r>
              <a:rPr lang="en-US" sz="3200" b="1" dirty="0">
                <a:latin typeface="Consolas" charset="0"/>
                <a:ea typeface="Consolas" charset="0"/>
                <a:cs typeface="Consolas" charset="0"/>
              </a:rPr>
              <a:t>000000000000111111001000010</a:t>
            </a:r>
            <a:r>
              <a:rPr lang="en-US" sz="3200" b="1" dirty="0">
                <a:solidFill>
                  <a:srgbClr val="0070C0"/>
                </a:solidFill>
                <a:latin typeface="Consolas" charset="0"/>
                <a:ea typeface="Consolas" charset="0"/>
                <a:cs typeface="Consolas" charset="0"/>
              </a:rPr>
              <a:t>01011</a:t>
            </a:r>
          </a:p>
        </p:txBody>
      </p:sp>
      <p:sp>
        <p:nvSpPr>
          <p:cNvPr id="16" name="TextBox 15">
            <a:extLst>
              <a:ext uri="{FF2B5EF4-FFF2-40B4-BE49-F238E27FC236}">
                <a16:creationId xmlns:a16="http://schemas.microsoft.com/office/drawing/2014/main" id="{CAB66952-4E55-F846-B110-D20D3DDE3447}"/>
              </a:ext>
            </a:extLst>
          </p:cNvPr>
          <p:cNvSpPr txBox="1"/>
          <p:nvPr/>
        </p:nvSpPr>
        <p:spPr>
          <a:xfrm>
            <a:off x="228600" y="2958525"/>
            <a:ext cx="8229600" cy="584775"/>
          </a:xfrm>
          <a:prstGeom prst="rect">
            <a:avLst/>
          </a:prstGeom>
          <a:noFill/>
        </p:spPr>
        <p:txBody>
          <a:bodyPr wrap="square" rtlCol="0">
            <a:spAutoFit/>
          </a:bodyPr>
          <a:lstStyle/>
          <a:p>
            <a:pPr algn="r"/>
            <a:r>
              <a:rPr lang="en-US" sz="3200" b="1" dirty="0">
                <a:latin typeface="Consolas" charset="0"/>
                <a:ea typeface="Consolas" charset="0"/>
                <a:cs typeface="Consolas" charset="0"/>
              </a:rPr>
              <a:t>000000000000000000000000000</a:t>
            </a:r>
            <a:r>
              <a:rPr lang="en-US" sz="3200" b="1" dirty="0">
                <a:solidFill>
                  <a:srgbClr val="FF0000"/>
                </a:solidFill>
                <a:latin typeface="Consolas" charset="0"/>
                <a:ea typeface="Consolas" charset="0"/>
                <a:cs typeface="Consolas" charset="0"/>
              </a:rPr>
              <a:t>11111</a:t>
            </a:r>
          </a:p>
        </p:txBody>
      </p:sp>
      <p:sp>
        <p:nvSpPr>
          <p:cNvPr id="17" name="TextBox 16">
            <a:extLst>
              <a:ext uri="{FF2B5EF4-FFF2-40B4-BE49-F238E27FC236}">
                <a16:creationId xmlns:a16="http://schemas.microsoft.com/office/drawing/2014/main" id="{436D3F89-83E6-6D48-9894-92FAEC32A641}"/>
              </a:ext>
            </a:extLst>
          </p:cNvPr>
          <p:cNvSpPr txBox="1"/>
          <p:nvPr/>
        </p:nvSpPr>
        <p:spPr>
          <a:xfrm>
            <a:off x="-304800" y="2958525"/>
            <a:ext cx="8763000" cy="584775"/>
          </a:xfrm>
          <a:prstGeom prst="rect">
            <a:avLst/>
          </a:prstGeom>
          <a:noFill/>
        </p:spPr>
        <p:txBody>
          <a:bodyPr wrap="square" rtlCol="0">
            <a:spAutoFit/>
          </a:bodyPr>
          <a:lstStyle/>
          <a:p>
            <a:pPr algn="r"/>
            <a:r>
              <a:rPr lang="en-US" sz="3200" b="1" u="sng" dirty="0">
                <a:latin typeface="Consolas" charset="0"/>
                <a:ea typeface="Consolas" charset="0"/>
                <a:cs typeface="Consolas" charset="0"/>
              </a:rPr>
              <a:t>&amp;                                 </a:t>
            </a:r>
            <a:endParaRPr lang="en-US" sz="3200" b="1" u="sng" dirty="0">
              <a:solidFill>
                <a:srgbClr val="FF0000"/>
              </a:solidFill>
              <a:latin typeface="Consolas" charset="0"/>
              <a:ea typeface="Consolas" charset="0"/>
              <a:cs typeface="Consolas" charset="0"/>
            </a:endParaRPr>
          </a:p>
        </p:txBody>
      </p:sp>
      <p:sp>
        <p:nvSpPr>
          <p:cNvPr id="18" name="TextBox 17">
            <a:extLst>
              <a:ext uri="{FF2B5EF4-FFF2-40B4-BE49-F238E27FC236}">
                <a16:creationId xmlns:a16="http://schemas.microsoft.com/office/drawing/2014/main" id="{4C41DAA7-BEC7-584E-AD3B-94ED0EE004C4}"/>
              </a:ext>
            </a:extLst>
          </p:cNvPr>
          <p:cNvSpPr txBox="1"/>
          <p:nvPr/>
        </p:nvSpPr>
        <p:spPr>
          <a:xfrm>
            <a:off x="165652" y="3404586"/>
            <a:ext cx="8292548" cy="584775"/>
          </a:xfrm>
          <a:prstGeom prst="rect">
            <a:avLst/>
          </a:prstGeom>
          <a:noFill/>
        </p:spPr>
        <p:txBody>
          <a:bodyPr wrap="square" rtlCol="0">
            <a:spAutoFit/>
          </a:bodyPr>
          <a:lstStyle/>
          <a:p>
            <a:pPr algn="r"/>
            <a:r>
              <a:rPr lang="en-US" sz="3200" b="1" dirty="0">
                <a:latin typeface="Consolas" charset="0"/>
                <a:ea typeface="Consolas" charset="0"/>
                <a:cs typeface="Consolas" charset="0"/>
              </a:rPr>
              <a:t>000000000000000000000000000</a:t>
            </a:r>
            <a:r>
              <a:rPr lang="en-US" sz="3200" b="1" dirty="0">
                <a:solidFill>
                  <a:srgbClr val="0070C0"/>
                </a:solidFill>
                <a:latin typeface="Consolas" charset="0"/>
                <a:ea typeface="Consolas" charset="0"/>
                <a:cs typeface="Consolas" charset="0"/>
              </a:rPr>
              <a:t>01011</a:t>
            </a:r>
          </a:p>
        </p:txBody>
      </p:sp>
      <p:sp>
        <p:nvSpPr>
          <p:cNvPr id="19" name="TextBox 18">
            <a:extLst>
              <a:ext uri="{FF2B5EF4-FFF2-40B4-BE49-F238E27FC236}">
                <a16:creationId xmlns:a16="http://schemas.microsoft.com/office/drawing/2014/main" id="{9C987512-F67D-3847-91DC-2422B219072F}"/>
              </a:ext>
            </a:extLst>
          </p:cNvPr>
          <p:cNvSpPr txBox="1"/>
          <p:nvPr/>
        </p:nvSpPr>
        <p:spPr>
          <a:xfrm>
            <a:off x="1532603" y="3957328"/>
            <a:ext cx="6231194" cy="769441"/>
          </a:xfrm>
          <a:prstGeom prst="rect">
            <a:avLst/>
          </a:prstGeom>
          <a:noFill/>
        </p:spPr>
        <p:txBody>
          <a:bodyPr wrap="square" rtlCol="0">
            <a:spAutoFit/>
          </a:bodyPr>
          <a:lstStyle/>
          <a:p>
            <a:pPr algn="ctr"/>
            <a:r>
              <a:rPr lang="en-US" sz="2200" dirty="0"/>
              <a:t>this is </a:t>
            </a:r>
            <a:r>
              <a:rPr lang="en-US" sz="2200" b="1" dirty="0"/>
              <a:t>masking: </a:t>
            </a:r>
            <a:r>
              <a:rPr lang="en-US" sz="2200" dirty="0"/>
              <a:t>ANDing a value with a </a:t>
            </a:r>
            <a:r>
              <a:rPr lang="en-US" sz="2200" b="1" dirty="0"/>
              <a:t>mask</a:t>
            </a:r>
            <a:r>
              <a:rPr lang="en-US" sz="2200" dirty="0"/>
              <a:t> to isolate some bits by </a:t>
            </a:r>
            <a:r>
              <a:rPr lang="en-US" sz="2200" b="1" dirty="0"/>
              <a:t>turning off the others.</a:t>
            </a:r>
          </a:p>
        </p:txBody>
      </p:sp>
      <p:sp>
        <p:nvSpPr>
          <p:cNvPr id="20" name="TextBox 19">
            <a:extLst>
              <a:ext uri="{FF2B5EF4-FFF2-40B4-BE49-F238E27FC236}">
                <a16:creationId xmlns:a16="http://schemas.microsoft.com/office/drawing/2014/main" id="{B369BB2A-D0C5-6E44-BC44-0E41CA10B3A1}"/>
              </a:ext>
            </a:extLst>
          </p:cNvPr>
          <p:cNvSpPr txBox="1"/>
          <p:nvPr/>
        </p:nvSpPr>
        <p:spPr>
          <a:xfrm>
            <a:off x="1456403" y="4756076"/>
            <a:ext cx="6231194" cy="769441"/>
          </a:xfrm>
          <a:prstGeom prst="rect">
            <a:avLst/>
          </a:prstGeom>
          <a:noFill/>
        </p:spPr>
        <p:txBody>
          <a:bodyPr wrap="square" rtlCol="0">
            <a:spAutoFit/>
          </a:bodyPr>
          <a:lstStyle/>
          <a:p>
            <a:pPr algn="ctr"/>
            <a:r>
              <a:rPr lang="en-US" sz="2200" b="1" dirty="0">
                <a:solidFill>
                  <a:srgbClr val="FF0000"/>
                </a:solidFill>
              </a:rPr>
              <a:t>to isolate the lowest </a:t>
            </a:r>
            <a:r>
              <a:rPr lang="en-US" sz="2200" b="1" i="1" dirty="0">
                <a:solidFill>
                  <a:srgbClr val="FF0000"/>
                </a:solidFill>
              </a:rPr>
              <a:t>n</a:t>
            </a:r>
            <a:r>
              <a:rPr lang="en-US" sz="2200" b="1" dirty="0">
                <a:solidFill>
                  <a:srgbClr val="FF0000"/>
                </a:solidFill>
              </a:rPr>
              <a:t> bits, AND with 2</a:t>
            </a:r>
            <a:r>
              <a:rPr lang="en-US" sz="2200" b="1" i="1" baseline="30000" dirty="0">
                <a:solidFill>
                  <a:srgbClr val="FF0000"/>
                </a:solidFill>
              </a:rPr>
              <a:t>n</a:t>
            </a:r>
            <a:r>
              <a:rPr lang="en-US" sz="2200" b="1" dirty="0">
                <a:solidFill>
                  <a:srgbClr val="FF0000"/>
                </a:solidFill>
              </a:rPr>
              <a:t>-1. or,</a:t>
            </a:r>
          </a:p>
          <a:p>
            <a:pPr algn="ctr"/>
            <a:r>
              <a:rPr lang="en-US" sz="2200" b="1" dirty="0">
                <a:solidFill>
                  <a:srgbClr val="FF0000"/>
                </a:solidFill>
                <a:latin typeface="Consolas" panose="020B0609020204030204" pitchFamily="49" charset="0"/>
                <a:cs typeface="Consolas" panose="020B0609020204030204" pitchFamily="49" charset="0"/>
              </a:rPr>
              <a:t>bits &amp; ((1 &lt;&lt; n) – 1)</a:t>
            </a:r>
          </a:p>
        </p:txBody>
      </p:sp>
    </p:spTree>
    <p:extLst>
      <p:ext uri="{BB962C8B-B14F-4D97-AF65-F5344CB8AC3E}">
        <p14:creationId xmlns:p14="http://schemas.microsoft.com/office/powerpoint/2010/main" val="11907948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11ECB-A935-8D42-A50A-C485475FB854}"/>
              </a:ext>
            </a:extLst>
          </p:cNvPr>
          <p:cNvSpPr>
            <a:spLocks noGrp="1"/>
          </p:cNvSpPr>
          <p:nvPr>
            <p:ph type="title"/>
          </p:nvPr>
        </p:nvSpPr>
        <p:spPr/>
        <p:txBody>
          <a:bodyPr/>
          <a:lstStyle/>
          <a:p>
            <a:r>
              <a:rPr lang="en-US" dirty="0"/>
              <a:t>Another way to make masks</a:t>
            </a:r>
          </a:p>
        </p:txBody>
      </p:sp>
      <p:sp>
        <p:nvSpPr>
          <p:cNvPr id="3" name="Content Placeholder 2">
            <a:extLst>
              <a:ext uri="{FF2B5EF4-FFF2-40B4-BE49-F238E27FC236}">
                <a16:creationId xmlns:a16="http://schemas.microsoft.com/office/drawing/2014/main" id="{6531FA50-58C6-9646-BA8E-78535CAA4C09}"/>
              </a:ext>
            </a:extLst>
          </p:cNvPr>
          <p:cNvSpPr>
            <a:spLocks noGrp="1"/>
          </p:cNvSpPr>
          <p:nvPr>
            <p:ph idx="1"/>
          </p:nvPr>
        </p:nvSpPr>
        <p:spPr>
          <a:xfrm>
            <a:off x="152400" y="495301"/>
            <a:ext cx="8991600" cy="1219199"/>
          </a:xfrm>
        </p:spPr>
        <p:txBody>
          <a:bodyPr/>
          <a:lstStyle/>
          <a:p>
            <a:r>
              <a:rPr lang="en-US" dirty="0"/>
              <a:t>what if you don't </a:t>
            </a:r>
            <a:r>
              <a:rPr lang="en-US" i="1" dirty="0" err="1"/>
              <a:t>waaaaaanna</a:t>
            </a:r>
            <a:r>
              <a:rPr lang="en-US" i="1" dirty="0"/>
              <a:t> </a:t>
            </a:r>
            <a:r>
              <a:rPr lang="en-US" dirty="0"/>
              <a:t>calculate </a:t>
            </a:r>
            <a:r>
              <a:rPr lang="en-US" b="1" dirty="0">
                <a:latin typeface="Consolas" panose="020B0609020204030204" pitchFamily="49" charset="0"/>
                <a:cs typeface="Consolas" panose="020B0609020204030204" pitchFamily="49" charset="0"/>
              </a:rPr>
              <a:t>2</a:t>
            </a:r>
            <a:r>
              <a:rPr lang="en-US" b="1" i="1" baseline="30000" dirty="0">
                <a:latin typeface="Consolas" panose="020B0609020204030204" pitchFamily="49" charset="0"/>
                <a:cs typeface="Consolas" panose="020B0609020204030204" pitchFamily="49" charset="0"/>
              </a:rPr>
              <a:t>n</a:t>
            </a:r>
            <a:r>
              <a:rPr lang="en-US" b="1" dirty="0">
                <a:latin typeface="Consolas" panose="020B0609020204030204" pitchFamily="49" charset="0"/>
                <a:cs typeface="Consolas" panose="020B0609020204030204" pitchFamily="49" charset="0"/>
              </a:rPr>
              <a:t>-1</a:t>
            </a:r>
            <a:r>
              <a:rPr lang="en-US" dirty="0"/>
              <a:t>?</a:t>
            </a:r>
          </a:p>
          <a:p>
            <a:r>
              <a:rPr lang="en-US" dirty="0"/>
              <a:t>think of it this way: to extract </a:t>
            </a:r>
            <a:r>
              <a:rPr lang="en-US" i="1" dirty="0"/>
              <a:t>n</a:t>
            </a:r>
            <a:r>
              <a:rPr lang="en-US" dirty="0"/>
              <a:t> bits, you need </a:t>
            </a:r>
            <a:r>
              <a:rPr lang="en-US" i="1" dirty="0"/>
              <a:t>n</a:t>
            </a:r>
            <a:r>
              <a:rPr lang="en-US" dirty="0"/>
              <a:t> 1s (in binary).</a:t>
            </a:r>
          </a:p>
          <a:p>
            <a:pPr lvl="1"/>
            <a:r>
              <a:rPr lang="en-US" dirty="0"/>
              <a:t>so </a:t>
            </a:r>
            <a:r>
              <a:rPr lang="en-US" b="1" dirty="0"/>
              <a:t>write that many 1s,</a:t>
            </a:r>
            <a:r>
              <a:rPr lang="en-US" dirty="0"/>
              <a:t> then </a:t>
            </a:r>
            <a:r>
              <a:rPr lang="en-US" b="1" dirty="0"/>
              <a:t>convert to hex,</a:t>
            </a:r>
            <a:r>
              <a:rPr lang="en-US" dirty="0"/>
              <a:t> which is easy.</a:t>
            </a:r>
          </a:p>
        </p:txBody>
      </p:sp>
      <p:sp>
        <p:nvSpPr>
          <p:cNvPr id="4" name="Footer Placeholder 3">
            <a:extLst>
              <a:ext uri="{FF2B5EF4-FFF2-40B4-BE49-F238E27FC236}">
                <a16:creationId xmlns:a16="http://schemas.microsoft.com/office/drawing/2014/main" id="{C0EFC251-DB7B-2C43-843F-F4C5FB047F0A}"/>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68DC9FC0-E803-B04F-BDD3-5EA86B8B9618}"/>
              </a:ext>
            </a:extLst>
          </p:cNvPr>
          <p:cNvSpPr>
            <a:spLocks noGrp="1"/>
          </p:cNvSpPr>
          <p:nvPr>
            <p:ph type="sldNum" sz="quarter" idx="12"/>
          </p:nvPr>
        </p:nvSpPr>
        <p:spPr/>
        <p:txBody>
          <a:bodyPr/>
          <a:lstStyle/>
          <a:p>
            <a:fld id="{3552B95B-556F-44BD-91A5-D80C1B9E2BB3}" type="slidenum">
              <a:rPr lang="en-US" smtClean="0"/>
              <a:pPr/>
              <a:t>15</a:t>
            </a:fld>
            <a:endParaRPr lang="en-US"/>
          </a:p>
        </p:txBody>
      </p:sp>
      <p:graphicFrame>
        <p:nvGraphicFramePr>
          <p:cNvPr id="6" name="Table 5">
            <a:extLst>
              <a:ext uri="{FF2B5EF4-FFF2-40B4-BE49-F238E27FC236}">
                <a16:creationId xmlns:a16="http://schemas.microsoft.com/office/drawing/2014/main" id="{21233D8D-F32B-114C-A48B-E6FBF3343032}"/>
              </a:ext>
            </a:extLst>
          </p:cNvPr>
          <p:cNvGraphicFramePr>
            <a:graphicFrameLocks noGrp="1"/>
          </p:cNvGraphicFramePr>
          <p:nvPr>
            <p:extLst>
              <p:ext uri="{D42A27DB-BD31-4B8C-83A1-F6EECF244321}">
                <p14:modId xmlns:p14="http://schemas.microsoft.com/office/powerpoint/2010/main" val="3419990705"/>
              </p:ext>
            </p:extLst>
          </p:nvPr>
        </p:nvGraphicFramePr>
        <p:xfrm>
          <a:off x="599768" y="1714500"/>
          <a:ext cx="4515168" cy="914400"/>
        </p:xfrm>
        <a:graphic>
          <a:graphicData uri="http://schemas.openxmlformats.org/drawingml/2006/table">
            <a:tbl>
              <a:tblPr firstRow="1" bandRow="1">
                <a:tableStyleId>{21E4AEA4-8DFA-4A89-87EB-49C32662AFE0}</a:tableStyleId>
              </a:tblPr>
              <a:tblGrid>
                <a:gridCol w="451168">
                  <a:extLst>
                    <a:ext uri="{9D8B030D-6E8A-4147-A177-3AD203B41FA5}">
                      <a16:colId xmlns:a16="http://schemas.microsoft.com/office/drawing/2014/main" val="2091369031"/>
                    </a:ext>
                  </a:extLst>
                </a:gridCol>
                <a:gridCol w="2032000">
                  <a:extLst>
                    <a:ext uri="{9D8B030D-6E8A-4147-A177-3AD203B41FA5}">
                      <a16:colId xmlns:a16="http://schemas.microsoft.com/office/drawing/2014/main" val="4108261252"/>
                    </a:ext>
                  </a:extLst>
                </a:gridCol>
                <a:gridCol w="2032000">
                  <a:extLst>
                    <a:ext uri="{9D8B030D-6E8A-4147-A177-3AD203B41FA5}">
                      <a16:colId xmlns:a16="http://schemas.microsoft.com/office/drawing/2014/main" val="1099260569"/>
                    </a:ext>
                  </a:extLst>
                </a:gridCol>
              </a:tblGrid>
              <a:tr h="370840">
                <a:tc>
                  <a:txBody>
                    <a:bodyPr/>
                    <a:lstStyle/>
                    <a:p>
                      <a:pPr algn="ctr"/>
                      <a:r>
                        <a:rPr lang="en-US" sz="2400" i="1" dirty="0"/>
                        <a:t>n</a:t>
                      </a:r>
                    </a:p>
                  </a:txBody>
                  <a:tcPr/>
                </a:tc>
                <a:tc>
                  <a:txBody>
                    <a:bodyPr/>
                    <a:lstStyle/>
                    <a:p>
                      <a:pPr algn="ctr"/>
                      <a:r>
                        <a:rPr lang="en-US" sz="2400" i="0" dirty="0"/>
                        <a:t>Binary Mask</a:t>
                      </a:r>
                    </a:p>
                  </a:txBody>
                  <a:tcPr/>
                </a:tc>
                <a:tc>
                  <a:txBody>
                    <a:bodyPr/>
                    <a:lstStyle/>
                    <a:p>
                      <a:pPr algn="ctr"/>
                      <a:r>
                        <a:rPr lang="en-US" sz="2400" i="0" dirty="0"/>
                        <a:t>Hex Mask</a:t>
                      </a:r>
                    </a:p>
                  </a:txBody>
                  <a:tcPr/>
                </a:tc>
                <a:extLst>
                  <a:ext uri="{0D108BD9-81ED-4DB2-BD59-A6C34878D82A}">
                    <a16:rowId xmlns:a16="http://schemas.microsoft.com/office/drawing/2014/main" val="571639573"/>
                  </a:ext>
                </a:extLst>
              </a:tr>
              <a:tr h="370840">
                <a:tc>
                  <a:txBody>
                    <a:bodyPr/>
                    <a:lstStyle/>
                    <a:p>
                      <a:pPr algn="ctr"/>
                      <a:r>
                        <a:rPr lang="en-US" sz="2400" i="0" dirty="0"/>
                        <a:t>1</a:t>
                      </a:r>
                    </a:p>
                  </a:txBody>
                  <a:tcPr/>
                </a:tc>
                <a:tc>
                  <a:txBody>
                    <a:bodyPr/>
                    <a:lstStyle/>
                    <a:p>
                      <a:pPr algn="r"/>
                      <a:r>
                        <a:rPr lang="en-US" sz="2400" b="1" i="0" dirty="0">
                          <a:latin typeface="Consolas" panose="020B0609020204030204" pitchFamily="49" charset="0"/>
                          <a:cs typeface="Consolas" panose="020B0609020204030204" pitchFamily="49" charset="0"/>
                        </a:rPr>
                        <a:t>1</a:t>
                      </a:r>
                    </a:p>
                  </a:txBody>
                  <a:tcPr/>
                </a:tc>
                <a:tc>
                  <a:txBody>
                    <a:bodyPr/>
                    <a:lstStyle/>
                    <a:p>
                      <a:pPr algn="r"/>
                      <a:r>
                        <a:rPr lang="en-US" sz="2400" b="1" i="0" dirty="0">
                          <a:latin typeface="Consolas" panose="020B0609020204030204" pitchFamily="49" charset="0"/>
                          <a:cs typeface="Consolas" panose="020B0609020204030204" pitchFamily="49" charset="0"/>
                        </a:rPr>
                        <a:t>0x1</a:t>
                      </a:r>
                    </a:p>
                  </a:txBody>
                  <a:tcPr/>
                </a:tc>
                <a:extLst>
                  <a:ext uri="{0D108BD9-81ED-4DB2-BD59-A6C34878D82A}">
                    <a16:rowId xmlns:a16="http://schemas.microsoft.com/office/drawing/2014/main" val="882248279"/>
                  </a:ext>
                </a:extLst>
              </a:tr>
            </a:tbl>
          </a:graphicData>
        </a:graphic>
      </p:graphicFrame>
      <p:graphicFrame>
        <p:nvGraphicFramePr>
          <p:cNvPr id="8" name="Table 7">
            <a:extLst>
              <a:ext uri="{FF2B5EF4-FFF2-40B4-BE49-F238E27FC236}">
                <a16:creationId xmlns:a16="http://schemas.microsoft.com/office/drawing/2014/main" id="{77B5965F-4768-BB49-9B89-2C3A3D3D8BAB}"/>
              </a:ext>
            </a:extLst>
          </p:cNvPr>
          <p:cNvGraphicFramePr>
            <a:graphicFrameLocks noGrp="1"/>
          </p:cNvGraphicFramePr>
          <p:nvPr>
            <p:extLst>
              <p:ext uri="{D42A27DB-BD31-4B8C-83A1-F6EECF244321}">
                <p14:modId xmlns:p14="http://schemas.microsoft.com/office/powerpoint/2010/main" val="2340268772"/>
              </p:ext>
            </p:extLst>
          </p:nvPr>
        </p:nvGraphicFramePr>
        <p:xfrm>
          <a:off x="599768" y="2628901"/>
          <a:ext cx="2483168" cy="457200"/>
        </p:xfrm>
        <a:graphic>
          <a:graphicData uri="http://schemas.openxmlformats.org/drawingml/2006/table">
            <a:tbl>
              <a:tblPr bandRow="1">
                <a:tableStyleId>{21E4AEA4-8DFA-4A89-87EB-49C32662AFE0}</a:tableStyleId>
              </a:tblPr>
              <a:tblGrid>
                <a:gridCol w="451168">
                  <a:extLst>
                    <a:ext uri="{9D8B030D-6E8A-4147-A177-3AD203B41FA5}">
                      <a16:colId xmlns:a16="http://schemas.microsoft.com/office/drawing/2014/main" val="2091369031"/>
                    </a:ext>
                  </a:extLst>
                </a:gridCol>
                <a:gridCol w="2032000">
                  <a:extLst>
                    <a:ext uri="{9D8B030D-6E8A-4147-A177-3AD203B41FA5}">
                      <a16:colId xmlns:a16="http://schemas.microsoft.com/office/drawing/2014/main" val="4108261252"/>
                    </a:ext>
                  </a:extLst>
                </a:gridCol>
              </a:tblGrid>
              <a:tr h="370840">
                <a:tc>
                  <a:txBody>
                    <a:bodyPr/>
                    <a:lstStyle/>
                    <a:p>
                      <a:pPr algn="ctr"/>
                      <a:r>
                        <a:rPr lang="en-US" sz="2400" i="0" dirty="0"/>
                        <a:t>2</a:t>
                      </a:r>
                    </a:p>
                  </a:txBody>
                  <a:tcPr/>
                </a:tc>
                <a:tc>
                  <a:txBody>
                    <a:bodyPr/>
                    <a:lstStyle/>
                    <a:p>
                      <a:pPr algn="r"/>
                      <a:r>
                        <a:rPr lang="en-US" sz="2400" b="1" i="0" dirty="0">
                          <a:latin typeface="Consolas" panose="020B0609020204030204" pitchFamily="49" charset="0"/>
                          <a:cs typeface="Consolas" panose="020B0609020204030204" pitchFamily="49" charset="0"/>
                        </a:rPr>
                        <a:t>11</a:t>
                      </a:r>
                    </a:p>
                  </a:txBody>
                  <a:tcPr/>
                </a:tc>
                <a:extLst>
                  <a:ext uri="{0D108BD9-81ED-4DB2-BD59-A6C34878D82A}">
                    <a16:rowId xmlns:a16="http://schemas.microsoft.com/office/drawing/2014/main" val="882248279"/>
                  </a:ext>
                </a:extLst>
              </a:tr>
            </a:tbl>
          </a:graphicData>
        </a:graphic>
      </p:graphicFrame>
      <p:graphicFrame>
        <p:nvGraphicFramePr>
          <p:cNvPr id="9" name="Table 8">
            <a:extLst>
              <a:ext uri="{FF2B5EF4-FFF2-40B4-BE49-F238E27FC236}">
                <a16:creationId xmlns:a16="http://schemas.microsoft.com/office/drawing/2014/main" id="{E11CCD37-6123-BE40-A4EB-8C0F76F94CEB}"/>
              </a:ext>
            </a:extLst>
          </p:cNvPr>
          <p:cNvGraphicFramePr>
            <a:graphicFrameLocks noGrp="1"/>
          </p:cNvGraphicFramePr>
          <p:nvPr>
            <p:extLst>
              <p:ext uri="{D42A27DB-BD31-4B8C-83A1-F6EECF244321}">
                <p14:modId xmlns:p14="http://schemas.microsoft.com/office/powerpoint/2010/main" val="2472622605"/>
              </p:ext>
            </p:extLst>
          </p:nvPr>
        </p:nvGraphicFramePr>
        <p:xfrm>
          <a:off x="3082936" y="2628901"/>
          <a:ext cx="2032000" cy="457200"/>
        </p:xfrm>
        <a:graphic>
          <a:graphicData uri="http://schemas.openxmlformats.org/drawingml/2006/table">
            <a:tbl>
              <a:tblPr bandRow="1">
                <a:tableStyleId>{21E4AEA4-8DFA-4A89-87EB-49C32662AFE0}</a:tableStyleId>
              </a:tblPr>
              <a:tblGrid>
                <a:gridCol w="2032000">
                  <a:extLst>
                    <a:ext uri="{9D8B030D-6E8A-4147-A177-3AD203B41FA5}">
                      <a16:colId xmlns:a16="http://schemas.microsoft.com/office/drawing/2014/main" val="1099260569"/>
                    </a:ext>
                  </a:extLst>
                </a:gridCol>
              </a:tblGrid>
              <a:tr h="370840">
                <a:tc>
                  <a:txBody>
                    <a:bodyPr/>
                    <a:lstStyle/>
                    <a:p>
                      <a:pPr algn="r"/>
                      <a:r>
                        <a:rPr lang="en-US" sz="2400" b="1" i="0" dirty="0">
                          <a:latin typeface="Consolas" panose="020B0609020204030204" pitchFamily="49" charset="0"/>
                          <a:cs typeface="Consolas" panose="020B0609020204030204" pitchFamily="49" charset="0"/>
                        </a:rPr>
                        <a:t>0x3</a:t>
                      </a:r>
                    </a:p>
                  </a:txBody>
                  <a:tcPr/>
                </a:tc>
                <a:extLst>
                  <a:ext uri="{0D108BD9-81ED-4DB2-BD59-A6C34878D82A}">
                    <a16:rowId xmlns:a16="http://schemas.microsoft.com/office/drawing/2014/main" val="882248279"/>
                  </a:ext>
                </a:extLst>
              </a:tr>
            </a:tbl>
          </a:graphicData>
        </a:graphic>
      </p:graphicFrame>
      <p:graphicFrame>
        <p:nvGraphicFramePr>
          <p:cNvPr id="10" name="Table 9">
            <a:extLst>
              <a:ext uri="{FF2B5EF4-FFF2-40B4-BE49-F238E27FC236}">
                <a16:creationId xmlns:a16="http://schemas.microsoft.com/office/drawing/2014/main" id="{85E661AF-2EC3-2347-932A-8FE271936D5E}"/>
              </a:ext>
            </a:extLst>
          </p:cNvPr>
          <p:cNvGraphicFramePr>
            <a:graphicFrameLocks noGrp="1"/>
          </p:cNvGraphicFramePr>
          <p:nvPr>
            <p:extLst>
              <p:ext uri="{D42A27DB-BD31-4B8C-83A1-F6EECF244321}">
                <p14:modId xmlns:p14="http://schemas.microsoft.com/office/powerpoint/2010/main" val="3255893117"/>
              </p:ext>
            </p:extLst>
          </p:nvPr>
        </p:nvGraphicFramePr>
        <p:xfrm>
          <a:off x="599768" y="3086101"/>
          <a:ext cx="2483168" cy="457200"/>
        </p:xfrm>
        <a:graphic>
          <a:graphicData uri="http://schemas.openxmlformats.org/drawingml/2006/table">
            <a:tbl>
              <a:tblPr bandRow="1">
                <a:tableStyleId>{21E4AEA4-8DFA-4A89-87EB-49C32662AFE0}</a:tableStyleId>
              </a:tblPr>
              <a:tblGrid>
                <a:gridCol w="451168">
                  <a:extLst>
                    <a:ext uri="{9D8B030D-6E8A-4147-A177-3AD203B41FA5}">
                      <a16:colId xmlns:a16="http://schemas.microsoft.com/office/drawing/2014/main" val="2091369031"/>
                    </a:ext>
                  </a:extLst>
                </a:gridCol>
                <a:gridCol w="2032000">
                  <a:extLst>
                    <a:ext uri="{9D8B030D-6E8A-4147-A177-3AD203B41FA5}">
                      <a16:colId xmlns:a16="http://schemas.microsoft.com/office/drawing/2014/main" val="4108261252"/>
                    </a:ext>
                  </a:extLst>
                </a:gridCol>
              </a:tblGrid>
              <a:tr h="370840">
                <a:tc>
                  <a:txBody>
                    <a:bodyPr/>
                    <a:lstStyle/>
                    <a:p>
                      <a:pPr algn="ctr"/>
                      <a:r>
                        <a:rPr lang="en-US" sz="2400" i="0" dirty="0"/>
                        <a:t>3</a:t>
                      </a:r>
                    </a:p>
                  </a:txBody>
                  <a:tcPr/>
                </a:tc>
                <a:tc>
                  <a:txBody>
                    <a:bodyPr/>
                    <a:lstStyle/>
                    <a:p>
                      <a:pPr algn="r"/>
                      <a:r>
                        <a:rPr lang="en-US" sz="2400" b="1" i="0" dirty="0">
                          <a:latin typeface="Consolas" panose="020B0609020204030204" pitchFamily="49" charset="0"/>
                          <a:cs typeface="Consolas" panose="020B0609020204030204" pitchFamily="49" charset="0"/>
                        </a:rPr>
                        <a:t>111</a:t>
                      </a:r>
                    </a:p>
                  </a:txBody>
                  <a:tcPr/>
                </a:tc>
                <a:extLst>
                  <a:ext uri="{0D108BD9-81ED-4DB2-BD59-A6C34878D82A}">
                    <a16:rowId xmlns:a16="http://schemas.microsoft.com/office/drawing/2014/main" val="882248279"/>
                  </a:ext>
                </a:extLst>
              </a:tr>
            </a:tbl>
          </a:graphicData>
        </a:graphic>
      </p:graphicFrame>
      <p:graphicFrame>
        <p:nvGraphicFramePr>
          <p:cNvPr id="11" name="Table 10">
            <a:extLst>
              <a:ext uri="{FF2B5EF4-FFF2-40B4-BE49-F238E27FC236}">
                <a16:creationId xmlns:a16="http://schemas.microsoft.com/office/drawing/2014/main" id="{F3C116F3-CD7C-AC4E-9A26-1991FFEFB769}"/>
              </a:ext>
            </a:extLst>
          </p:cNvPr>
          <p:cNvGraphicFramePr>
            <a:graphicFrameLocks noGrp="1"/>
          </p:cNvGraphicFramePr>
          <p:nvPr>
            <p:extLst>
              <p:ext uri="{D42A27DB-BD31-4B8C-83A1-F6EECF244321}">
                <p14:modId xmlns:p14="http://schemas.microsoft.com/office/powerpoint/2010/main" val="3956201494"/>
              </p:ext>
            </p:extLst>
          </p:nvPr>
        </p:nvGraphicFramePr>
        <p:xfrm>
          <a:off x="3082936" y="3086101"/>
          <a:ext cx="2032000" cy="457200"/>
        </p:xfrm>
        <a:graphic>
          <a:graphicData uri="http://schemas.openxmlformats.org/drawingml/2006/table">
            <a:tbl>
              <a:tblPr bandRow="1">
                <a:tableStyleId>{21E4AEA4-8DFA-4A89-87EB-49C32662AFE0}</a:tableStyleId>
              </a:tblPr>
              <a:tblGrid>
                <a:gridCol w="2032000">
                  <a:extLst>
                    <a:ext uri="{9D8B030D-6E8A-4147-A177-3AD203B41FA5}">
                      <a16:colId xmlns:a16="http://schemas.microsoft.com/office/drawing/2014/main" val="1099260569"/>
                    </a:ext>
                  </a:extLst>
                </a:gridCol>
              </a:tblGrid>
              <a:tr h="370840">
                <a:tc>
                  <a:txBody>
                    <a:bodyPr/>
                    <a:lstStyle/>
                    <a:p>
                      <a:pPr algn="r"/>
                      <a:r>
                        <a:rPr lang="en-US" sz="2400" b="1" i="0" dirty="0">
                          <a:latin typeface="Consolas" panose="020B0609020204030204" pitchFamily="49" charset="0"/>
                          <a:cs typeface="Consolas" panose="020B0609020204030204" pitchFamily="49" charset="0"/>
                        </a:rPr>
                        <a:t>0x7</a:t>
                      </a:r>
                    </a:p>
                  </a:txBody>
                  <a:tcPr/>
                </a:tc>
                <a:extLst>
                  <a:ext uri="{0D108BD9-81ED-4DB2-BD59-A6C34878D82A}">
                    <a16:rowId xmlns:a16="http://schemas.microsoft.com/office/drawing/2014/main" val="882248279"/>
                  </a:ext>
                </a:extLst>
              </a:tr>
            </a:tbl>
          </a:graphicData>
        </a:graphic>
      </p:graphicFrame>
      <p:graphicFrame>
        <p:nvGraphicFramePr>
          <p:cNvPr id="12" name="Table 11">
            <a:extLst>
              <a:ext uri="{FF2B5EF4-FFF2-40B4-BE49-F238E27FC236}">
                <a16:creationId xmlns:a16="http://schemas.microsoft.com/office/drawing/2014/main" id="{EA50A2C3-F1D1-7D4D-8ACA-B1D1157EA96C}"/>
              </a:ext>
            </a:extLst>
          </p:cNvPr>
          <p:cNvGraphicFramePr>
            <a:graphicFrameLocks noGrp="1"/>
          </p:cNvGraphicFramePr>
          <p:nvPr>
            <p:extLst>
              <p:ext uri="{D42A27DB-BD31-4B8C-83A1-F6EECF244321}">
                <p14:modId xmlns:p14="http://schemas.microsoft.com/office/powerpoint/2010/main" val="3420489137"/>
              </p:ext>
            </p:extLst>
          </p:nvPr>
        </p:nvGraphicFramePr>
        <p:xfrm>
          <a:off x="599768" y="3543301"/>
          <a:ext cx="2483168" cy="457200"/>
        </p:xfrm>
        <a:graphic>
          <a:graphicData uri="http://schemas.openxmlformats.org/drawingml/2006/table">
            <a:tbl>
              <a:tblPr bandRow="1">
                <a:tableStyleId>{21E4AEA4-8DFA-4A89-87EB-49C32662AFE0}</a:tableStyleId>
              </a:tblPr>
              <a:tblGrid>
                <a:gridCol w="451168">
                  <a:extLst>
                    <a:ext uri="{9D8B030D-6E8A-4147-A177-3AD203B41FA5}">
                      <a16:colId xmlns:a16="http://schemas.microsoft.com/office/drawing/2014/main" val="2091369031"/>
                    </a:ext>
                  </a:extLst>
                </a:gridCol>
                <a:gridCol w="2032000">
                  <a:extLst>
                    <a:ext uri="{9D8B030D-6E8A-4147-A177-3AD203B41FA5}">
                      <a16:colId xmlns:a16="http://schemas.microsoft.com/office/drawing/2014/main" val="4108261252"/>
                    </a:ext>
                  </a:extLst>
                </a:gridCol>
              </a:tblGrid>
              <a:tr h="370840">
                <a:tc>
                  <a:txBody>
                    <a:bodyPr/>
                    <a:lstStyle/>
                    <a:p>
                      <a:pPr algn="ctr"/>
                      <a:r>
                        <a:rPr lang="en-US" sz="2400" i="0" dirty="0"/>
                        <a:t>4</a:t>
                      </a:r>
                    </a:p>
                  </a:txBody>
                  <a:tcPr/>
                </a:tc>
                <a:tc>
                  <a:txBody>
                    <a:bodyPr/>
                    <a:lstStyle/>
                    <a:p>
                      <a:pPr algn="r"/>
                      <a:r>
                        <a:rPr lang="en-US" sz="2400" b="1" i="0" dirty="0">
                          <a:latin typeface="Consolas" panose="020B0609020204030204" pitchFamily="49" charset="0"/>
                          <a:cs typeface="Consolas" panose="020B0609020204030204" pitchFamily="49" charset="0"/>
                        </a:rPr>
                        <a:t>1111</a:t>
                      </a:r>
                    </a:p>
                  </a:txBody>
                  <a:tcPr/>
                </a:tc>
                <a:extLst>
                  <a:ext uri="{0D108BD9-81ED-4DB2-BD59-A6C34878D82A}">
                    <a16:rowId xmlns:a16="http://schemas.microsoft.com/office/drawing/2014/main" val="882248279"/>
                  </a:ext>
                </a:extLst>
              </a:tr>
            </a:tbl>
          </a:graphicData>
        </a:graphic>
      </p:graphicFrame>
      <p:graphicFrame>
        <p:nvGraphicFramePr>
          <p:cNvPr id="13" name="Table 12">
            <a:extLst>
              <a:ext uri="{FF2B5EF4-FFF2-40B4-BE49-F238E27FC236}">
                <a16:creationId xmlns:a16="http://schemas.microsoft.com/office/drawing/2014/main" id="{B98C23D1-AA69-2C4E-B4D8-422B0F49DAB4}"/>
              </a:ext>
            </a:extLst>
          </p:cNvPr>
          <p:cNvGraphicFramePr>
            <a:graphicFrameLocks noGrp="1"/>
          </p:cNvGraphicFramePr>
          <p:nvPr>
            <p:extLst>
              <p:ext uri="{D42A27DB-BD31-4B8C-83A1-F6EECF244321}">
                <p14:modId xmlns:p14="http://schemas.microsoft.com/office/powerpoint/2010/main" val="4167528158"/>
              </p:ext>
            </p:extLst>
          </p:nvPr>
        </p:nvGraphicFramePr>
        <p:xfrm>
          <a:off x="3082936" y="3543301"/>
          <a:ext cx="2032000" cy="457200"/>
        </p:xfrm>
        <a:graphic>
          <a:graphicData uri="http://schemas.openxmlformats.org/drawingml/2006/table">
            <a:tbl>
              <a:tblPr bandRow="1">
                <a:tableStyleId>{21E4AEA4-8DFA-4A89-87EB-49C32662AFE0}</a:tableStyleId>
              </a:tblPr>
              <a:tblGrid>
                <a:gridCol w="2032000">
                  <a:extLst>
                    <a:ext uri="{9D8B030D-6E8A-4147-A177-3AD203B41FA5}">
                      <a16:colId xmlns:a16="http://schemas.microsoft.com/office/drawing/2014/main" val="1099260569"/>
                    </a:ext>
                  </a:extLst>
                </a:gridCol>
              </a:tblGrid>
              <a:tr h="370840">
                <a:tc>
                  <a:txBody>
                    <a:bodyPr/>
                    <a:lstStyle/>
                    <a:p>
                      <a:pPr algn="r"/>
                      <a:r>
                        <a:rPr lang="en-US" sz="2400" b="1" i="0" dirty="0">
                          <a:latin typeface="Consolas" panose="020B0609020204030204" pitchFamily="49" charset="0"/>
                          <a:cs typeface="Consolas" panose="020B0609020204030204" pitchFamily="49" charset="0"/>
                        </a:rPr>
                        <a:t>0xF</a:t>
                      </a:r>
                    </a:p>
                  </a:txBody>
                  <a:tcPr/>
                </a:tc>
                <a:extLst>
                  <a:ext uri="{0D108BD9-81ED-4DB2-BD59-A6C34878D82A}">
                    <a16:rowId xmlns:a16="http://schemas.microsoft.com/office/drawing/2014/main" val="882248279"/>
                  </a:ext>
                </a:extLst>
              </a:tr>
            </a:tbl>
          </a:graphicData>
        </a:graphic>
      </p:graphicFrame>
      <p:graphicFrame>
        <p:nvGraphicFramePr>
          <p:cNvPr id="14" name="Table 13">
            <a:extLst>
              <a:ext uri="{FF2B5EF4-FFF2-40B4-BE49-F238E27FC236}">
                <a16:creationId xmlns:a16="http://schemas.microsoft.com/office/drawing/2014/main" id="{E0215B1A-9D2D-2744-87FA-F86AC1A7EBD1}"/>
              </a:ext>
            </a:extLst>
          </p:cNvPr>
          <p:cNvGraphicFramePr>
            <a:graphicFrameLocks noGrp="1"/>
          </p:cNvGraphicFramePr>
          <p:nvPr>
            <p:extLst>
              <p:ext uri="{D42A27DB-BD31-4B8C-83A1-F6EECF244321}">
                <p14:modId xmlns:p14="http://schemas.microsoft.com/office/powerpoint/2010/main" val="1983771539"/>
              </p:ext>
            </p:extLst>
          </p:nvPr>
        </p:nvGraphicFramePr>
        <p:xfrm>
          <a:off x="599768" y="4003224"/>
          <a:ext cx="2483168" cy="457200"/>
        </p:xfrm>
        <a:graphic>
          <a:graphicData uri="http://schemas.openxmlformats.org/drawingml/2006/table">
            <a:tbl>
              <a:tblPr bandRow="1">
                <a:tableStyleId>{21E4AEA4-8DFA-4A89-87EB-49C32662AFE0}</a:tableStyleId>
              </a:tblPr>
              <a:tblGrid>
                <a:gridCol w="451168">
                  <a:extLst>
                    <a:ext uri="{9D8B030D-6E8A-4147-A177-3AD203B41FA5}">
                      <a16:colId xmlns:a16="http://schemas.microsoft.com/office/drawing/2014/main" val="2091369031"/>
                    </a:ext>
                  </a:extLst>
                </a:gridCol>
                <a:gridCol w="2032000">
                  <a:extLst>
                    <a:ext uri="{9D8B030D-6E8A-4147-A177-3AD203B41FA5}">
                      <a16:colId xmlns:a16="http://schemas.microsoft.com/office/drawing/2014/main" val="4108261252"/>
                    </a:ext>
                  </a:extLst>
                </a:gridCol>
              </a:tblGrid>
              <a:tr h="370840">
                <a:tc>
                  <a:txBody>
                    <a:bodyPr/>
                    <a:lstStyle/>
                    <a:p>
                      <a:pPr algn="ctr"/>
                      <a:r>
                        <a:rPr lang="en-US" sz="2400" i="0" dirty="0"/>
                        <a:t>5</a:t>
                      </a:r>
                    </a:p>
                  </a:txBody>
                  <a:tcPr/>
                </a:tc>
                <a:tc>
                  <a:txBody>
                    <a:bodyPr/>
                    <a:lstStyle/>
                    <a:p>
                      <a:pPr algn="r"/>
                      <a:r>
                        <a:rPr lang="en-US" sz="2400" b="1" i="0" dirty="0">
                          <a:latin typeface="Consolas" panose="020B0609020204030204" pitchFamily="49" charset="0"/>
                          <a:cs typeface="Consolas" panose="020B0609020204030204" pitchFamily="49" charset="0"/>
                        </a:rPr>
                        <a:t> 1 1111</a:t>
                      </a:r>
                    </a:p>
                  </a:txBody>
                  <a:tcPr/>
                </a:tc>
                <a:extLst>
                  <a:ext uri="{0D108BD9-81ED-4DB2-BD59-A6C34878D82A}">
                    <a16:rowId xmlns:a16="http://schemas.microsoft.com/office/drawing/2014/main" val="882248279"/>
                  </a:ext>
                </a:extLst>
              </a:tr>
            </a:tbl>
          </a:graphicData>
        </a:graphic>
      </p:graphicFrame>
      <p:graphicFrame>
        <p:nvGraphicFramePr>
          <p:cNvPr id="15" name="Table 14">
            <a:extLst>
              <a:ext uri="{FF2B5EF4-FFF2-40B4-BE49-F238E27FC236}">
                <a16:creationId xmlns:a16="http://schemas.microsoft.com/office/drawing/2014/main" id="{83D063E6-D45C-CB48-9E09-D8F78989C5A8}"/>
              </a:ext>
            </a:extLst>
          </p:cNvPr>
          <p:cNvGraphicFramePr>
            <a:graphicFrameLocks noGrp="1"/>
          </p:cNvGraphicFramePr>
          <p:nvPr>
            <p:extLst>
              <p:ext uri="{D42A27DB-BD31-4B8C-83A1-F6EECF244321}">
                <p14:modId xmlns:p14="http://schemas.microsoft.com/office/powerpoint/2010/main" val="3180499558"/>
              </p:ext>
            </p:extLst>
          </p:nvPr>
        </p:nvGraphicFramePr>
        <p:xfrm>
          <a:off x="3082936" y="4003224"/>
          <a:ext cx="2032000" cy="457200"/>
        </p:xfrm>
        <a:graphic>
          <a:graphicData uri="http://schemas.openxmlformats.org/drawingml/2006/table">
            <a:tbl>
              <a:tblPr bandRow="1">
                <a:tableStyleId>{21E4AEA4-8DFA-4A89-87EB-49C32662AFE0}</a:tableStyleId>
              </a:tblPr>
              <a:tblGrid>
                <a:gridCol w="2032000">
                  <a:extLst>
                    <a:ext uri="{9D8B030D-6E8A-4147-A177-3AD203B41FA5}">
                      <a16:colId xmlns:a16="http://schemas.microsoft.com/office/drawing/2014/main" val="1099260569"/>
                    </a:ext>
                  </a:extLst>
                </a:gridCol>
              </a:tblGrid>
              <a:tr h="370840">
                <a:tc>
                  <a:txBody>
                    <a:bodyPr/>
                    <a:lstStyle/>
                    <a:p>
                      <a:pPr algn="r"/>
                      <a:r>
                        <a:rPr lang="en-US" sz="2400" b="1" i="0" dirty="0">
                          <a:latin typeface="Consolas" panose="020B0609020204030204" pitchFamily="49" charset="0"/>
                          <a:cs typeface="Consolas" panose="020B0609020204030204" pitchFamily="49" charset="0"/>
                        </a:rPr>
                        <a:t>0x1F</a:t>
                      </a:r>
                    </a:p>
                  </a:txBody>
                  <a:tcPr/>
                </a:tc>
                <a:extLst>
                  <a:ext uri="{0D108BD9-81ED-4DB2-BD59-A6C34878D82A}">
                    <a16:rowId xmlns:a16="http://schemas.microsoft.com/office/drawing/2014/main" val="882248279"/>
                  </a:ext>
                </a:extLst>
              </a:tr>
            </a:tbl>
          </a:graphicData>
        </a:graphic>
      </p:graphicFrame>
      <p:graphicFrame>
        <p:nvGraphicFramePr>
          <p:cNvPr id="16" name="Table 15">
            <a:extLst>
              <a:ext uri="{FF2B5EF4-FFF2-40B4-BE49-F238E27FC236}">
                <a16:creationId xmlns:a16="http://schemas.microsoft.com/office/drawing/2014/main" id="{444E0C8F-DB01-0E4B-AEC2-0B6F6EDAE0A0}"/>
              </a:ext>
            </a:extLst>
          </p:cNvPr>
          <p:cNvGraphicFramePr>
            <a:graphicFrameLocks noGrp="1"/>
          </p:cNvGraphicFramePr>
          <p:nvPr>
            <p:extLst>
              <p:ext uri="{D42A27DB-BD31-4B8C-83A1-F6EECF244321}">
                <p14:modId xmlns:p14="http://schemas.microsoft.com/office/powerpoint/2010/main" val="3269904835"/>
              </p:ext>
            </p:extLst>
          </p:nvPr>
        </p:nvGraphicFramePr>
        <p:xfrm>
          <a:off x="599768" y="4460423"/>
          <a:ext cx="2483168" cy="457200"/>
        </p:xfrm>
        <a:graphic>
          <a:graphicData uri="http://schemas.openxmlformats.org/drawingml/2006/table">
            <a:tbl>
              <a:tblPr bandRow="1">
                <a:tableStyleId>{21E4AEA4-8DFA-4A89-87EB-49C32662AFE0}</a:tableStyleId>
              </a:tblPr>
              <a:tblGrid>
                <a:gridCol w="451168">
                  <a:extLst>
                    <a:ext uri="{9D8B030D-6E8A-4147-A177-3AD203B41FA5}">
                      <a16:colId xmlns:a16="http://schemas.microsoft.com/office/drawing/2014/main" val="2091369031"/>
                    </a:ext>
                  </a:extLst>
                </a:gridCol>
                <a:gridCol w="2032000">
                  <a:extLst>
                    <a:ext uri="{9D8B030D-6E8A-4147-A177-3AD203B41FA5}">
                      <a16:colId xmlns:a16="http://schemas.microsoft.com/office/drawing/2014/main" val="4108261252"/>
                    </a:ext>
                  </a:extLst>
                </a:gridCol>
              </a:tblGrid>
              <a:tr h="370840">
                <a:tc>
                  <a:txBody>
                    <a:bodyPr/>
                    <a:lstStyle/>
                    <a:p>
                      <a:pPr algn="ctr"/>
                      <a:r>
                        <a:rPr lang="en-US" sz="2400" i="0" dirty="0"/>
                        <a:t>6</a:t>
                      </a:r>
                    </a:p>
                  </a:txBody>
                  <a:tcPr/>
                </a:tc>
                <a:tc>
                  <a:txBody>
                    <a:bodyPr/>
                    <a:lstStyle/>
                    <a:p>
                      <a:pPr algn="r"/>
                      <a:r>
                        <a:rPr lang="en-US" sz="2400" b="1" i="0" dirty="0">
                          <a:latin typeface="Consolas" panose="020B0609020204030204" pitchFamily="49" charset="0"/>
                          <a:cs typeface="Consolas" panose="020B0609020204030204" pitchFamily="49" charset="0"/>
                        </a:rPr>
                        <a:t> 11 1111</a:t>
                      </a:r>
                    </a:p>
                  </a:txBody>
                  <a:tcPr/>
                </a:tc>
                <a:extLst>
                  <a:ext uri="{0D108BD9-81ED-4DB2-BD59-A6C34878D82A}">
                    <a16:rowId xmlns:a16="http://schemas.microsoft.com/office/drawing/2014/main" val="882248279"/>
                  </a:ext>
                </a:extLst>
              </a:tr>
            </a:tbl>
          </a:graphicData>
        </a:graphic>
      </p:graphicFrame>
      <p:graphicFrame>
        <p:nvGraphicFramePr>
          <p:cNvPr id="17" name="Table 16">
            <a:extLst>
              <a:ext uri="{FF2B5EF4-FFF2-40B4-BE49-F238E27FC236}">
                <a16:creationId xmlns:a16="http://schemas.microsoft.com/office/drawing/2014/main" id="{D5CE530F-E250-F642-A12E-914FC58A760E}"/>
              </a:ext>
            </a:extLst>
          </p:cNvPr>
          <p:cNvGraphicFramePr>
            <a:graphicFrameLocks noGrp="1"/>
          </p:cNvGraphicFramePr>
          <p:nvPr>
            <p:extLst>
              <p:ext uri="{D42A27DB-BD31-4B8C-83A1-F6EECF244321}">
                <p14:modId xmlns:p14="http://schemas.microsoft.com/office/powerpoint/2010/main" val="3670798485"/>
              </p:ext>
            </p:extLst>
          </p:nvPr>
        </p:nvGraphicFramePr>
        <p:xfrm>
          <a:off x="3082936" y="4460423"/>
          <a:ext cx="2032000" cy="457200"/>
        </p:xfrm>
        <a:graphic>
          <a:graphicData uri="http://schemas.openxmlformats.org/drawingml/2006/table">
            <a:tbl>
              <a:tblPr bandRow="1">
                <a:tableStyleId>{21E4AEA4-8DFA-4A89-87EB-49C32662AFE0}</a:tableStyleId>
              </a:tblPr>
              <a:tblGrid>
                <a:gridCol w="2032000">
                  <a:extLst>
                    <a:ext uri="{9D8B030D-6E8A-4147-A177-3AD203B41FA5}">
                      <a16:colId xmlns:a16="http://schemas.microsoft.com/office/drawing/2014/main" val="1099260569"/>
                    </a:ext>
                  </a:extLst>
                </a:gridCol>
              </a:tblGrid>
              <a:tr h="370840">
                <a:tc>
                  <a:txBody>
                    <a:bodyPr/>
                    <a:lstStyle/>
                    <a:p>
                      <a:pPr algn="r"/>
                      <a:r>
                        <a:rPr lang="en-US" sz="2400" b="1" i="0" dirty="0">
                          <a:latin typeface="Consolas" panose="020B0609020204030204" pitchFamily="49" charset="0"/>
                          <a:cs typeface="Consolas" panose="020B0609020204030204" pitchFamily="49" charset="0"/>
                        </a:rPr>
                        <a:t>0x3F</a:t>
                      </a:r>
                    </a:p>
                  </a:txBody>
                  <a:tcPr/>
                </a:tc>
                <a:extLst>
                  <a:ext uri="{0D108BD9-81ED-4DB2-BD59-A6C34878D82A}">
                    <a16:rowId xmlns:a16="http://schemas.microsoft.com/office/drawing/2014/main" val="882248279"/>
                  </a:ext>
                </a:extLst>
              </a:tr>
            </a:tbl>
          </a:graphicData>
        </a:graphic>
      </p:graphicFrame>
      <p:graphicFrame>
        <p:nvGraphicFramePr>
          <p:cNvPr id="18" name="Table 17">
            <a:extLst>
              <a:ext uri="{FF2B5EF4-FFF2-40B4-BE49-F238E27FC236}">
                <a16:creationId xmlns:a16="http://schemas.microsoft.com/office/drawing/2014/main" id="{1D1742D7-2645-2D42-B4D9-51135DFBD6B5}"/>
              </a:ext>
            </a:extLst>
          </p:cNvPr>
          <p:cNvGraphicFramePr>
            <a:graphicFrameLocks noGrp="1"/>
          </p:cNvGraphicFramePr>
          <p:nvPr>
            <p:extLst>
              <p:ext uri="{D42A27DB-BD31-4B8C-83A1-F6EECF244321}">
                <p14:modId xmlns:p14="http://schemas.microsoft.com/office/powerpoint/2010/main" val="3651895072"/>
              </p:ext>
            </p:extLst>
          </p:nvPr>
        </p:nvGraphicFramePr>
        <p:xfrm>
          <a:off x="599768" y="4913239"/>
          <a:ext cx="2483168" cy="457200"/>
        </p:xfrm>
        <a:graphic>
          <a:graphicData uri="http://schemas.openxmlformats.org/drawingml/2006/table">
            <a:tbl>
              <a:tblPr bandRow="1">
                <a:tableStyleId>{21E4AEA4-8DFA-4A89-87EB-49C32662AFE0}</a:tableStyleId>
              </a:tblPr>
              <a:tblGrid>
                <a:gridCol w="451168">
                  <a:extLst>
                    <a:ext uri="{9D8B030D-6E8A-4147-A177-3AD203B41FA5}">
                      <a16:colId xmlns:a16="http://schemas.microsoft.com/office/drawing/2014/main" val="2091369031"/>
                    </a:ext>
                  </a:extLst>
                </a:gridCol>
                <a:gridCol w="2032000">
                  <a:extLst>
                    <a:ext uri="{9D8B030D-6E8A-4147-A177-3AD203B41FA5}">
                      <a16:colId xmlns:a16="http://schemas.microsoft.com/office/drawing/2014/main" val="4108261252"/>
                    </a:ext>
                  </a:extLst>
                </a:gridCol>
              </a:tblGrid>
              <a:tr h="370840">
                <a:tc>
                  <a:txBody>
                    <a:bodyPr/>
                    <a:lstStyle/>
                    <a:p>
                      <a:pPr algn="ctr"/>
                      <a:r>
                        <a:rPr lang="en-US" sz="2400" i="0" dirty="0"/>
                        <a:t>7</a:t>
                      </a:r>
                    </a:p>
                  </a:txBody>
                  <a:tcPr/>
                </a:tc>
                <a:tc>
                  <a:txBody>
                    <a:bodyPr/>
                    <a:lstStyle/>
                    <a:p>
                      <a:pPr algn="r"/>
                      <a:r>
                        <a:rPr lang="en-US" sz="2400" b="1" i="0" dirty="0">
                          <a:latin typeface="Consolas" panose="020B0609020204030204" pitchFamily="49" charset="0"/>
                          <a:cs typeface="Consolas" panose="020B0609020204030204" pitchFamily="49" charset="0"/>
                        </a:rPr>
                        <a:t> 111 1111</a:t>
                      </a:r>
                    </a:p>
                  </a:txBody>
                  <a:tcPr/>
                </a:tc>
                <a:extLst>
                  <a:ext uri="{0D108BD9-81ED-4DB2-BD59-A6C34878D82A}">
                    <a16:rowId xmlns:a16="http://schemas.microsoft.com/office/drawing/2014/main" val="882248279"/>
                  </a:ext>
                </a:extLst>
              </a:tr>
            </a:tbl>
          </a:graphicData>
        </a:graphic>
      </p:graphicFrame>
      <p:graphicFrame>
        <p:nvGraphicFramePr>
          <p:cNvPr id="19" name="Table 18">
            <a:extLst>
              <a:ext uri="{FF2B5EF4-FFF2-40B4-BE49-F238E27FC236}">
                <a16:creationId xmlns:a16="http://schemas.microsoft.com/office/drawing/2014/main" id="{0DD3F3E2-61C4-CE4D-BD6B-8DD68375F6A0}"/>
              </a:ext>
            </a:extLst>
          </p:cNvPr>
          <p:cNvGraphicFramePr>
            <a:graphicFrameLocks noGrp="1"/>
          </p:cNvGraphicFramePr>
          <p:nvPr>
            <p:extLst>
              <p:ext uri="{D42A27DB-BD31-4B8C-83A1-F6EECF244321}">
                <p14:modId xmlns:p14="http://schemas.microsoft.com/office/powerpoint/2010/main" val="1919182324"/>
              </p:ext>
            </p:extLst>
          </p:nvPr>
        </p:nvGraphicFramePr>
        <p:xfrm>
          <a:off x="3082936" y="4913239"/>
          <a:ext cx="2032000" cy="457200"/>
        </p:xfrm>
        <a:graphic>
          <a:graphicData uri="http://schemas.openxmlformats.org/drawingml/2006/table">
            <a:tbl>
              <a:tblPr bandRow="1">
                <a:tableStyleId>{21E4AEA4-8DFA-4A89-87EB-49C32662AFE0}</a:tableStyleId>
              </a:tblPr>
              <a:tblGrid>
                <a:gridCol w="2032000">
                  <a:extLst>
                    <a:ext uri="{9D8B030D-6E8A-4147-A177-3AD203B41FA5}">
                      <a16:colId xmlns:a16="http://schemas.microsoft.com/office/drawing/2014/main" val="1099260569"/>
                    </a:ext>
                  </a:extLst>
                </a:gridCol>
              </a:tblGrid>
              <a:tr h="370840">
                <a:tc>
                  <a:txBody>
                    <a:bodyPr/>
                    <a:lstStyle/>
                    <a:p>
                      <a:pPr algn="r"/>
                      <a:r>
                        <a:rPr lang="en-US" sz="2400" b="1" i="0" dirty="0">
                          <a:latin typeface="Consolas" panose="020B0609020204030204" pitchFamily="49" charset="0"/>
                          <a:cs typeface="Consolas" panose="020B0609020204030204" pitchFamily="49" charset="0"/>
                        </a:rPr>
                        <a:t>0x7F</a:t>
                      </a:r>
                    </a:p>
                  </a:txBody>
                  <a:tcPr/>
                </a:tc>
                <a:extLst>
                  <a:ext uri="{0D108BD9-81ED-4DB2-BD59-A6C34878D82A}">
                    <a16:rowId xmlns:a16="http://schemas.microsoft.com/office/drawing/2014/main" val="882248279"/>
                  </a:ext>
                </a:extLst>
              </a:tr>
            </a:tbl>
          </a:graphicData>
        </a:graphic>
      </p:graphicFrame>
      <p:sp>
        <p:nvSpPr>
          <p:cNvPr id="20" name="TextBox 19">
            <a:extLst>
              <a:ext uri="{FF2B5EF4-FFF2-40B4-BE49-F238E27FC236}">
                <a16:creationId xmlns:a16="http://schemas.microsoft.com/office/drawing/2014/main" id="{D1B71F08-C772-DC43-A84E-563D762D812B}"/>
              </a:ext>
            </a:extLst>
          </p:cNvPr>
          <p:cNvSpPr txBox="1"/>
          <p:nvPr/>
        </p:nvSpPr>
        <p:spPr>
          <a:xfrm>
            <a:off x="5413887" y="1901809"/>
            <a:ext cx="3352800" cy="1107996"/>
          </a:xfrm>
          <a:prstGeom prst="rect">
            <a:avLst/>
          </a:prstGeom>
          <a:noFill/>
        </p:spPr>
        <p:txBody>
          <a:bodyPr wrap="square" rtlCol="0">
            <a:spAutoFit/>
          </a:bodyPr>
          <a:lstStyle/>
          <a:p>
            <a:pPr algn="ctr"/>
            <a:r>
              <a:rPr lang="en-US" sz="2200" dirty="0"/>
              <a:t>notice the </a:t>
            </a:r>
            <a:r>
              <a:rPr lang="en-US" sz="2200" b="1" dirty="0"/>
              <a:t>pattern</a:t>
            </a:r>
            <a:r>
              <a:rPr lang="en-US" sz="2200" dirty="0"/>
              <a:t> in the hex versions. 1, 3, 7, F… and then it repeats.</a:t>
            </a:r>
            <a:endParaRPr lang="en-US" sz="2200" b="1" dirty="0"/>
          </a:p>
        </p:txBody>
      </p:sp>
      <p:sp>
        <p:nvSpPr>
          <p:cNvPr id="21" name="TextBox 20">
            <a:extLst>
              <a:ext uri="{FF2B5EF4-FFF2-40B4-BE49-F238E27FC236}">
                <a16:creationId xmlns:a16="http://schemas.microsoft.com/office/drawing/2014/main" id="{F503EBE0-A5D7-854B-B627-F538F61DEA4A}"/>
              </a:ext>
            </a:extLst>
          </p:cNvPr>
          <p:cNvSpPr txBox="1"/>
          <p:nvPr/>
        </p:nvSpPr>
        <p:spPr>
          <a:xfrm>
            <a:off x="5413887" y="3260830"/>
            <a:ext cx="3352800" cy="1785104"/>
          </a:xfrm>
          <a:prstGeom prst="rect">
            <a:avLst/>
          </a:prstGeom>
          <a:noFill/>
        </p:spPr>
        <p:txBody>
          <a:bodyPr wrap="square" rtlCol="0">
            <a:spAutoFit/>
          </a:bodyPr>
          <a:lstStyle/>
          <a:p>
            <a:pPr algn="ctr"/>
            <a:r>
              <a:rPr lang="en-US" sz="2200" dirty="0"/>
              <a:t>I don't even think of the binary anymore. I just go: "13 bits? </a:t>
            </a:r>
            <a:r>
              <a:rPr lang="en-US" sz="2200" b="1" dirty="0">
                <a:latin typeface="Consolas" panose="020B0609020204030204" pitchFamily="49" charset="0"/>
                <a:cs typeface="Consolas" panose="020B0609020204030204" pitchFamily="49" charset="0"/>
              </a:rPr>
              <a:t>0xFFF</a:t>
            </a:r>
            <a:r>
              <a:rPr lang="en-US" sz="2200" dirty="0"/>
              <a:t> gives me 12, then put 1 in front of that… </a:t>
            </a:r>
            <a:r>
              <a:rPr lang="en-US" sz="2200" b="1" dirty="0">
                <a:latin typeface="Consolas" panose="020B0609020204030204" pitchFamily="49" charset="0"/>
                <a:cs typeface="Consolas" panose="020B0609020204030204" pitchFamily="49" charset="0"/>
              </a:rPr>
              <a:t>0x1FFF</a:t>
            </a:r>
            <a:r>
              <a:rPr lang="en-US" sz="2200" dirty="0"/>
              <a:t>."</a:t>
            </a:r>
          </a:p>
        </p:txBody>
      </p:sp>
    </p:spTree>
    <p:extLst>
      <p:ext uri="{BB962C8B-B14F-4D97-AF65-F5344CB8AC3E}">
        <p14:creationId xmlns:p14="http://schemas.microsoft.com/office/powerpoint/2010/main" val="35233922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1" nodeType="click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1"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1"/>
      <p:bldP spid="21"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BC5ED63-1AAB-AC4F-B3A2-E9B4E0B1520A}"/>
              </a:ext>
            </a:extLst>
          </p:cNvPr>
          <p:cNvSpPr txBox="1"/>
          <p:nvPr/>
        </p:nvSpPr>
        <p:spPr>
          <a:xfrm>
            <a:off x="152400" y="1021328"/>
            <a:ext cx="2705100" cy="1200329"/>
          </a:xfrm>
          <a:prstGeom prst="rect">
            <a:avLst/>
          </a:prstGeom>
          <a:noFill/>
        </p:spPr>
        <p:txBody>
          <a:bodyPr wrap="square" rtlCol="0">
            <a:spAutoFit/>
          </a:bodyPr>
          <a:lstStyle/>
          <a:p>
            <a:endParaRPr lang="en-US" sz="3600" b="1" dirty="0">
              <a:latin typeface="Consolas" panose="020B0609020204030204" pitchFamily="49" charset="0"/>
              <a:cs typeface="Consolas" panose="020B0609020204030204" pitchFamily="49" charset="0"/>
            </a:endParaRPr>
          </a:p>
          <a:p>
            <a:r>
              <a:rPr lang="en-US" sz="3600" b="1" u="sng" dirty="0">
                <a:latin typeface="Consolas" panose="020B0609020204030204" pitchFamily="49" charset="0"/>
                <a:cs typeface="Consolas" panose="020B0609020204030204" pitchFamily="49" charset="0"/>
              </a:rPr>
              <a:t>&amp;         </a:t>
            </a:r>
          </a:p>
        </p:txBody>
      </p:sp>
      <p:sp>
        <p:nvSpPr>
          <p:cNvPr id="2" name="Title 1">
            <a:extLst>
              <a:ext uri="{FF2B5EF4-FFF2-40B4-BE49-F238E27FC236}">
                <a16:creationId xmlns:a16="http://schemas.microsoft.com/office/drawing/2014/main" id="{0C0ED99D-3DE3-B84C-9270-D6FC967ABA6F}"/>
              </a:ext>
            </a:extLst>
          </p:cNvPr>
          <p:cNvSpPr>
            <a:spLocks noGrp="1"/>
          </p:cNvSpPr>
          <p:nvPr>
            <p:ph type="title"/>
          </p:nvPr>
        </p:nvSpPr>
        <p:spPr/>
        <p:txBody>
          <a:bodyPr/>
          <a:lstStyle/>
          <a:p>
            <a:r>
              <a:rPr lang="en-US" dirty="0"/>
              <a:t>Masking can also do modulo!</a:t>
            </a:r>
          </a:p>
        </p:txBody>
      </p:sp>
      <p:sp>
        <p:nvSpPr>
          <p:cNvPr id="3" name="Content Placeholder 2">
            <a:extLst>
              <a:ext uri="{FF2B5EF4-FFF2-40B4-BE49-F238E27FC236}">
                <a16:creationId xmlns:a16="http://schemas.microsoft.com/office/drawing/2014/main" id="{0A3F45AB-FCED-B946-A203-40CC0B47EADA}"/>
              </a:ext>
            </a:extLst>
          </p:cNvPr>
          <p:cNvSpPr>
            <a:spLocks noGrp="1"/>
          </p:cNvSpPr>
          <p:nvPr>
            <p:ph idx="1"/>
          </p:nvPr>
        </p:nvSpPr>
        <p:spPr>
          <a:xfrm>
            <a:off x="152400" y="495302"/>
            <a:ext cx="8991600" cy="495300"/>
          </a:xfrm>
        </p:spPr>
        <p:txBody>
          <a:bodyPr/>
          <a:lstStyle/>
          <a:p>
            <a:r>
              <a:rPr lang="en-US" dirty="0"/>
              <a:t>something </a:t>
            </a:r>
            <a:r>
              <a:rPr lang="en-US" i="1" dirty="0"/>
              <a:t>arithmetically</a:t>
            </a:r>
            <a:r>
              <a:rPr lang="en-US" dirty="0"/>
              <a:t> useful that masking can do:</a:t>
            </a:r>
          </a:p>
        </p:txBody>
      </p:sp>
      <p:sp>
        <p:nvSpPr>
          <p:cNvPr id="4" name="Footer Placeholder 3">
            <a:extLst>
              <a:ext uri="{FF2B5EF4-FFF2-40B4-BE49-F238E27FC236}">
                <a16:creationId xmlns:a16="http://schemas.microsoft.com/office/drawing/2014/main" id="{C893A889-CA8F-2146-B712-C5F129C0382C}"/>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7FEB052E-7D76-0042-80FC-5F89DE355B17}"/>
              </a:ext>
            </a:extLst>
          </p:cNvPr>
          <p:cNvSpPr>
            <a:spLocks noGrp="1"/>
          </p:cNvSpPr>
          <p:nvPr>
            <p:ph type="sldNum" sz="quarter" idx="12"/>
          </p:nvPr>
        </p:nvSpPr>
        <p:spPr/>
        <p:txBody>
          <a:bodyPr/>
          <a:lstStyle/>
          <a:p>
            <a:fld id="{3552B95B-556F-44BD-91A5-D80C1B9E2BB3}" type="slidenum">
              <a:rPr lang="en-US" smtClean="0"/>
              <a:pPr/>
              <a:t>16</a:t>
            </a:fld>
            <a:endParaRPr lang="en-US"/>
          </a:p>
        </p:txBody>
      </p:sp>
      <p:sp>
        <p:nvSpPr>
          <p:cNvPr id="7" name="TextBox 6">
            <a:extLst>
              <a:ext uri="{FF2B5EF4-FFF2-40B4-BE49-F238E27FC236}">
                <a16:creationId xmlns:a16="http://schemas.microsoft.com/office/drawing/2014/main" id="{9D94146E-1234-5346-972B-5B616345A810}"/>
              </a:ext>
            </a:extLst>
          </p:cNvPr>
          <p:cNvSpPr txBox="1"/>
          <p:nvPr/>
        </p:nvSpPr>
        <p:spPr>
          <a:xfrm>
            <a:off x="152400" y="1021328"/>
            <a:ext cx="2705100" cy="1754326"/>
          </a:xfrm>
          <a:prstGeom prst="rect">
            <a:avLst/>
          </a:prstGeom>
          <a:noFill/>
        </p:spPr>
        <p:txBody>
          <a:bodyPr wrap="square" rtlCol="0">
            <a:spAutoFit/>
          </a:bodyPr>
          <a:lstStyle/>
          <a:p>
            <a:r>
              <a:rPr lang="en-US" sz="3600" b="1" dirty="0">
                <a:latin typeface="Consolas" panose="020B0609020204030204" pitchFamily="49" charset="0"/>
                <a:cs typeface="Consolas" panose="020B0609020204030204" pitchFamily="49" charset="0"/>
              </a:rPr>
              <a:t>  00110101</a:t>
            </a:r>
          </a:p>
          <a:p>
            <a:r>
              <a:rPr lang="en-US" sz="3600" b="1" dirty="0">
                <a:latin typeface="Consolas" panose="020B0609020204030204" pitchFamily="49" charset="0"/>
                <a:cs typeface="Consolas" panose="020B0609020204030204" pitchFamily="49" charset="0"/>
              </a:rPr>
              <a:t>  00000</a:t>
            </a:r>
            <a:r>
              <a:rPr lang="en-US" sz="3600" b="1" dirty="0">
                <a:solidFill>
                  <a:srgbClr val="FF0000"/>
                </a:solidFill>
                <a:latin typeface="Consolas" panose="020B0609020204030204" pitchFamily="49" charset="0"/>
                <a:cs typeface="Consolas" panose="020B0609020204030204" pitchFamily="49" charset="0"/>
              </a:rPr>
              <a:t>111</a:t>
            </a:r>
          </a:p>
          <a:p>
            <a:r>
              <a:rPr lang="en-US" sz="3600" b="1" dirty="0">
                <a:latin typeface="Consolas" panose="020B0609020204030204" pitchFamily="49" charset="0"/>
                <a:cs typeface="Consolas" panose="020B0609020204030204" pitchFamily="49" charset="0"/>
              </a:rPr>
              <a:t>  00000101</a:t>
            </a:r>
          </a:p>
        </p:txBody>
      </p:sp>
      <p:sp>
        <p:nvSpPr>
          <p:cNvPr id="9" name="Rectangle 8">
            <a:extLst>
              <a:ext uri="{FF2B5EF4-FFF2-40B4-BE49-F238E27FC236}">
                <a16:creationId xmlns:a16="http://schemas.microsoft.com/office/drawing/2014/main" id="{82CDB4A1-E005-D142-B6B5-4702F7DF8CA4}"/>
              </a:ext>
            </a:extLst>
          </p:cNvPr>
          <p:cNvSpPr/>
          <p:nvPr/>
        </p:nvSpPr>
        <p:spPr>
          <a:xfrm>
            <a:off x="2280167" y="3586952"/>
            <a:ext cx="4583663" cy="523220"/>
          </a:xfrm>
          <a:prstGeom prst="rect">
            <a:avLst/>
          </a:prstGeom>
        </p:spPr>
        <p:txBody>
          <a:bodyPr wrap="square">
            <a:spAutoFit/>
          </a:bodyPr>
          <a:lstStyle/>
          <a:p>
            <a:pPr algn="ctr"/>
            <a:r>
              <a:rPr lang="en-US" sz="2800" dirty="0"/>
              <a:t>or, </a:t>
            </a:r>
            <a:r>
              <a:rPr lang="en-US" sz="2800" b="1" dirty="0">
                <a:solidFill>
                  <a:srgbClr val="FF0000"/>
                </a:solidFill>
                <a:latin typeface="Consolas" panose="020B0609020204030204" pitchFamily="49" charset="0"/>
                <a:cs typeface="Consolas" panose="020B0609020204030204" pitchFamily="49" charset="0"/>
              </a:rPr>
              <a:t>a % 2</a:t>
            </a:r>
            <a:r>
              <a:rPr lang="en-US" sz="2800" b="1" i="1" baseline="30000" dirty="0">
                <a:solidFill>
                  <a:srgbClr val="FF0000"/>
                </a:solidFill>
                <a:latin typeface="Consolas" panose="020B0609020204030204" pitchFamily="49" charset="0"/>
                <a:cs typeface="Consolas" panose="020B0609020204030204" pitchFamily="49" charset="0"/>
              </a:rPr>
              <a:t>n</a:t>
            </a:r>
            <a:r>
              <a:rPr lang="en-US" sz="2800" b="1" dirty="0">
                <a:solidFill>
                  <a:srgbClr val="FF0000"/>
                </a:solidFill>
                <a:latin typeface="Consolas" panose="020B0609020204030204" pitchFamily="49" charset="0"/>
                <a:cs typeface="Consolas" panose="020B0609020204030204" pitchFamily="49" charset="0"/>
              </a:rPr>
              <a:t> == a</a:t>
            </a:r>
            <a:r>
              <a:rPr lang="en-US" sz="2800" b="1" i="1" dirty="0">
                <a:solidFill>
                  <a:srgbClr val="FF0000"/>
                </a:solidFill>
                <a:latin typeface="Consolas" panose="020B0609020204030204" pitchFamily="49" charset="0"/>
                <a:cs typeface="Consolas" panose="020B0609020204030204" pitchFamily="49" charset="0"/>
              </a:rPr>
              <a:t> </a:t>
            </a:r>
            <a:r>
              <a:rPr lang="en-US" sz="2800" b="1" dirty="0">
                <a:solidFill>
                  <a:srgbClr val="FF0000"/>
                </a:solidFill>
                <a:latin typeface="Consolas" panose="020B0609020204030204" pitchFamily="49" charset="0"/>
                <a:cs typeface="Consolas" panose="020B0609020204030204" pitchFamily="49" charset="0"/>
              </a:rPr>
              <a:t>&amp; (2</a:t>
            </a:r>
            <a:r>
              <a:rPr lang="en-US" sz="2800" b="1" i="1" baseline="30000" dirty="0">
                <a:solidFill>
                  <a:srgbClr val="FF0000"/>
                </a:solidFill>
                <a:latin typeface="Consolas" panose="020B0609020204030204" pitchFamily="49" charset="0"/>
                <a:cs typeface="Consolas" panose="020B0609020204030204" pitchFamily="49" charset="0"/>
              </a:rPr>
              <a:t>n</a:t>
            </a:r>
            <a:r>
              <a:rPr lang="en-US" sz="2800" b="1" dirty="0">
                <a:solidFill>
                  <a:srgbClr val="FF0000"/>
                </a:solidFill>
                <a:latin typeface="Consolas" panose="020B0609020204030204" pitchFamily="49" charset="0"/>
                <a:cs typeface="Consolas" panose="020B0609020204030204" pitchFamily="49" charset="0"/>
              </a:rPr>
              <a:t>-1)</a:t>
            </a:r>
            <a:endParaRPr lang="en-US" sz="2800" b="1" i="1" dirty="0">
              <a:solidFill>
                <a:srgbClr val="FF0000"/>
              </a:solidFill>
              <a:latin typeface="Consolas" panose="020B0609020204030204" pitchFamily="49" charset="0"/>
              <a:cs typeface="Consolas" panose="020B0609020204030204" pitchFamily="49" charset="0"/>
            </a:endParaRPr>
          </a:p>
        </p:txBody>
      </p:sp>
      <p:sp>
        <p:nvSpPr>
          <p:cNvPr id="10" name="TextBox 9">
            <a:extLst>
              <a:ext uri="{FF2B5EF4-FFF2-40B4-BE49-F238E27FC236}">
                <a16:creationId xmlns:a16="http://schemas.microsoft.com/office/drawing/2014/main" id="{0506C6A5-EBDA-DE46-A248-B0B3F2E40BA1}"/>
              </a:ext>
            </a:extLst>
          </p:cNvPr>
          <p:cNvSpPr txBox="1"/>
          <p:nvPr/>
        </p:nvSpPr>
        <p:spPr>
          <a:xfrm>
            <a:off x="3048000" y="1021328"/>
            <a:ext cx="1219200" cy="646331"/>
          </a:xfrm>
          <a:prstGeom prst="rect">
            <a:avLst/>
          </a:prstGeom>
          <a:noFill/>
        </p:spPr>
        <p:txBody>
          <a:bodyPr wrap="square" rtlCol="0">
            <a:spAutoFit/>
          </a:bodyPr>
          <a:lstStyle/>
          <a:p>
            <a:r>
              <a:rPr lang="en-US" sz="3600" b="1" dirty="0">
                <a:latin typeface="Consolas" panose="020B0609020204030204" pitchFamily="49" charset="0"/>
                <a:cs typeface="Consolas" panose="020B0609020204030204" pitchFamily="49" charset="0"/>
              </a:rPr>
              <a:t>= 53</a:t>
            </a:r>
          </a:p>
        </p:txBody>
      </p:sp>
      <p:sp>
        <p:nvSpPr>
          <p:cNvPr id="11" name="TextBox 10">
            <a:extLst>
              <a:ext uri="{FF2B5EF4-FFF2-40B4-BE49-F238E27FC236}">
                <a16:creationId xmlns:a16="http://schemas.microsoft.com/office/drawing/2014/main" id="{6F9FCAAE-15DC-1744-A10E-B9084F40CFD8}"/>
              </a:ext>
            </a:extLst>
          </p:cNvPr>
          <p:cNvSpPr txBox="1"/>
          <p:nvPr/>
        </p:nvSpPr>
        <p:spPr>
          <a:xfrm>
            <a:off x="3048000" y="2125498"/>
            <a:ext cx="1219200" cy="646331"/>
          </a:xfrm>
          <a:prstGeom prst="rect">
            <a:avLst/>
          </a:prstGeom>
          <a:noFill/>
        </p:spPr>
        <p:txBody>
          <a:bodyPr wrap="square" rtlCol="0">
            <a:spAutoFit/>
          </a:bodyPr>
          <a:lstStyle/>
          <a:p>
            <a:r>
              <a:rPr lang="en-US" sz="3600" b="1" dirty="0">
                <a:latin typeface="Consolas" panose="020B0609020204030204" pitchFamily="49" charset="0"/>
                <a:cs typeface="Consolas" panose="020B0609020204030204" pitchFamily="49" charset="0"/>
              </a:rPr>
              <a:t>= 5</a:t>
            </a:r>
          </a:p>
        </p:txBody>
      </p:sp>
      <p:sp>
        <p:nvSpPr>
          <p:cNvPr id="12" name="TextBox 11">
            <a:extLst>
              <a:ext uri="{FF2B5EF4-FFF2-40B4-BE49-F238E27FC236}">
                <a16:creationId xmlns:a16="http://schemas.microsoft.com/office/drawing/2014/main" id="{0C198385-7D38-9242-8A2C-7AFEA3C2D4F3}"/>
              </a:ext>
            </a:extLst>
          </p:cNvPr>
          <p:cNvSpPr txBox="1"/>
          <p:nvPr/>
        </p:nvSpPr>
        <p:spPr>
          <a:xfrm>
            <a:off x="3048000" y="1573413"/>
            <a:ext cx="2057400" cy="646331"/>
          </a:xfrm>
          <a:prstGeom prst="rect">
            <a:avLst/>
          </a:prstGeom>
          <a:noFill/>
        </p:spPr>
        <p:txBody>
          <a:bodyPr wrap="square" rtlCol="0">
            <a:spAutoFit/>
          </a:bodyPr>
          <a:lstStyle/>
          <a:p>
            <a:r>
              <a:rPr lang="en-US" sz="3600" b="1" dirty="0">
                <a:latin typeface="Consolas" panose="020B0609020204030204" pitchFamily="49" charset="0"/>
                <a:cs typeface="Consolas" panose="020B0609020204030204" pitchFamily="49" charset="0"/>
              </a:rPr>
              <a:t>= 8 - 1</a:t>
            </a:r>
          </a:p>
        </p:txBody>
      </p:sp>
      <p:sp>
        <p:nvSpPr>
          <p:cNvPr id="13" name="TextBox 12">
            <a:extLst>
              <a:ext uri="{FF2B5EF4-FFF2-40B4-BE49-F238E27FC236}">
                <a16:creationId xmlns:a16="http://schemas.microsoft.com/office/drawing/2014/main" id="{2EF81C7C-7FFE-1340-8C29-BE2C36C6465B}"/>
              </a:ext>
            </a:extLst>
          </p:cNvPr>
          <p:cNvSpPr txBox="1"/>
          <p:nvPr/>
        </p:nvSpPr>
        <p:spPr>
          <a:xfrm>
            <a:off x="5295900" y="977636"/>
            <a:ext cx="3352800" cy="1785104"/>
          </a:xfrm>
          <a:prstGeom prst="rect">
            <a:avLst/>
          </a:prstGeom>
          <a:noFill/>
        </p:spPr>
        <p:txBody>
          <a:bodyPr wrap="square" rtlCol="0">
            <a:spAutoFit/>
          </a:bodyPr>
          <a:lstStyle/>
          <a:p>
            <a:pPr algn="ctr"/>
            <a:r>
              <a:rPr lang="en-US" sz="2200" dirty="0"/>
              <a:t>we’re kind of </a:t>
            </a:r>
            <a:r>
              <a:rPr lang="en-US" sz="2200" b="1" dirty="0"/>
              <a:t>truncating </a:t>
            </a:r>
            <a:r>
              <a:rPr lang="en-US" sz="2200" dirty="0"/>
              <a:t>this value to 3 bits, right? and truncation performs modular arithmetic… so this does </a:t>
            </a:r>
            <a:r>
              <a:rPr lang="en-US" sz="2200" b="1" dirty="0">
                <a:latin typeface="Consolas" panose="020B0609020204030204" pitchFamily="49" charset="0"/>
                <a:cs typeface="Consolas" panose="020B0609020204030204" pitchFamily="49" charset="0"/>
              </a:rPr>
              <a:t>53 % 8</a:t>
            </a:r>
            <a:r>
              <a:rPr lang="en-US" sz="2200" dirty="0"/>
              <a:t>.</a:t>
            </a:r>
            <a:endParaRPr lang="en-US" sz="2200" b="1" dirty="0">
              <a:latin typeface="Consolas" panose="020B0609020204030204" pitchFamily="49" charset="0"/>
              <a:cs typeface="Consolas" panose="020B0609020204030204" pitchFamily="49" charset="0"/>
            </a:endParaRPr>
          </a:p>
        </p:txBody>
      </p:sp>
      <p:sp>
        <p:nvSpPr>
          <p:cNvPr id="14" name="TextBox 13">
            <a:extLst>
              <a:ext uri="{FF2B5EF4-FFF2-40B4-BE49-F238E27FC236}">
                <a16:creationId xmlns:a16="http://schemas.microsoft.com/office/drawing/2014/main" id="{270B13CC-BF2F-A645-B0C0-934565F8C770}"/>
              </a:ext>
            </a:extLst>
          </p:cNvPr>
          <p:cNvSpPr txBox="1"/>
          <p:nvPr/>
        </p:nvSpPr>
        <p:spPr>
          <a:xfrm>
            <a:off x="1740936" y="2744392"/>
            <a:ext cx="5638800" cy="769441"/>
          </a:xfrm>
          <a:prstGeom prst="rect">
            <a:avLst/>
          </a:prstGeom>
          <a:noFill/>
        </p:spPr>
        <p:txBody>
          <a:bodyPr wrap="square" rtlCol="0">
            <a:spAutoFit/>
          </a:bodyPr>
          <a:lstStyle/>
          <a:p>
            <a:pPr algn="ctr"/>
            <a:r>
              <a:rPr lang="en-US" sz="2200" dirty="0"/>
              <a:t>so, if you want to </a:t>
            </a:r>
            <a:r>
              <a:rPr lang="en-US" sz="2200" b="1" dirty="0"/>
              <a:t>modulo by a power of 2, AND with that power of 2 </a:t>
            </a:r>
            <a:r>
              <a:rPr lang="en-US" sz="2200" b="1" i="1" dirty="0"/>
              <a:t>minus 1.</a:t>
            </a:r>
            <a:endParaRPr lang="en-US" sz="2200" b="1" dirty="0">
              <a:latin typeface="Consolas" panose="020B0609020204030204" pitchFamily="49" charset="0"/>
              <a:cs typeface="Consolas" panose="020B0609020204030204" pitchFamily="49" charset="0"/>
            </a:endParaRPr>
          </a:p>
        </p:txBody>
      </p:sp>
      <p:sp>
        <p:nvSpPr>
          <p:cNvPr id="15" name="TextBox 14">
            <a:extLst>
              <a:ext uri="{FF2B5EF4-FFF2-40B4-BE49-F238E27FC236}">
                <a16:creationId xmlns:a16="http://schemas.microsoft.com/office/drawing/2014/main" id="{C3DA1C71-D6DA-7942-9B88-933461A36041}"/>
              </a:ext>
            </a:extLst>
          </p:cNvPr>
          <p:cNvSpPr txBox="1"/>
          <p:nvPr/>
        </p:nvSpPr>
        <p:spPr>
          <a:xfrm>
            <a:off x="1752599" y="4221234"/>
            <a:ext cx="5638800" cy="1107996"/>
          </a:xfrm>
          <a:prstGeom prst="rect">
            <a:avLst/>
          </a:prstGeom>
          <a:noFill/>
        </p:spPr>
        <p:txBody>
          <a:bodyPr wrap="square" rtlCol="0">
            <a:spAutoFit/>
          </a:bodyPr>
          <a:lstStyle/>
          <a:p>
            <a:pPr algn="ctr"/>
            <a:r>
              <a:rPr lang="en-US" sz="2200" dirty="0"/>
              <a:t>note that this </a:t>
            </a:r>
            <a:r>
              <a:rPr lang="en-US" sz="2200" b="1" dirty="0">
                <a:solidFill>
                  <a:srgbClr val="FF0000"/>
                </a:solidFill>
              </a:rPr>
              <a:t>only works for powers of 2! </a:t>
            </a:r>
            <a:r>
              <a:rPr lang="en-US" sz="2200" dirty="0"/>
              <a:t>you </a:t>
            </a:r>
            <a:r>
              <a:rPr lang="en-US" sz="2200" b="1" dirty="0">
                <a:solidFill>
                  <a:srgbClr val="FF0000"/>
                </a:solidFill>
              </a:rPr>
              <a:t>cannot</a:t>
            </a:r>
            <a:r>
              <a:rPr lang="en-US" sz="2200" dirty="0"/>
              <a:t> do </a:t>
            </a:r>
            <a:r>
              <a:rPr lang="en-US" sz="2200" b="1" dirty="0">
                <a:latin typeface="Consolas" panose="020B0609020204030204" pitchFamily="49" charset="0"/>
                <a:cs typeface="Consolas" panose="020B0609020204030204" pitchFamily="49" charset="0"/>
              </a:rPr>
              <a:t>x &amp; </a:t>
            </a:r>
            <a:r>
              <a:rPr lang="en-US" sz="2200" b="1" dirty="0">
                <a:solidFill>
                  <a:schemeClr val="accent3">
                    <a:lumMod val="75000"/>
                  </a:schemeClr>
                </a:solidFill>
                <a:latin typeface="Consolas" panose="020B0609020204030204" pitchFamily="49" charset="0"/>
                <a:cs typeface="Consolas" panose="020B0609020204030204" pitchFamily="49" charset="0"/>
              </a:rPr>
              <a:t>49</a:t>
            </a:r>
            <a:r>
              <a:rPr lang="en-US" sz="2200" b="1" dirty="0"/>
              <a:t> </a:t>
            </a:r>
            <a:r>
              <a:rPr lang="en-US" sz="2200" dirty="0"/>
              <a:t>to do </a:t>
            </a:r>
            <a:r>
              <a:rPr lang="en-US" sz="2200" b="1" dirty="0">
                <a:latin typeface="Consolas" panose="020B0609020204030204" pitchFamily="49" charset="0"/>
                <a:cs typeface="Consolas" panose="020B0609020204030204" pitchFamily="49" charset="0"/>
              </a:rPr>
              <a:t>x % </a:t>
            </a:r>
            <a:r>
              <a:rPr lang="en-US" sz="2200" b="1" dirty="0">
                <a:solidFill>
                  <a:schemeClr val="accent3">
                    <a:lumMod val="75000"/>
                  </a:schemeClr>
                </a:solidFill>
                <a:latin typeface="Consolas" panose="020B0609020204030204" pitchFamily="49" charset="0"/>
                <a:cs typeface="Consolas" panose="020B0609020204030204" pitchFamily="49" charset="0"/>
              </a:rPr>
              <a:t>50</a:t>
            </a:r>
            <a:r>
              <a:rPr lang="en-US" sz="2200" b="1" dirty="0">
                <a:latin typeface="Consolas" panose="020B0609020204030204" pitchFamily="49" charset="0"/>
                <a:cs typeface="Consolas" panose="020B0609020204030204" pitchFamily="49" charset="0"/>
              </a:rPr>
              <a:t> </a:t>
            </a:r>
            <a:r>
              <a:rPr lang="en-US" sz="2200" dirty="0"/>
              <a:t>because 50 is not a power of 2.</a:t>
            </a:r>
            <a:endParaRPr lang="en-US" sz="2200" b="1"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6684361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9" grpId="0"/>
      <p:bldP spid="10" grpId="0"/>
      <p:bldP spid="11" grpId="0"/>
      <p:bldP spid="12" grpId="0"/>
      <p:bldP spid="13" grpId="0"/>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130C1-1504-0447-86E3-D9AE854B4138}"/>
              </a:ext>
            </a:extLst>
          </p:cNvPr>
          <p:cNvSpPr>
            <a:spLocks noGrp="1"/>
          </p:cNvSpPr>
          <p:nvPr>
            <p:ph type="ctrTitle"/>
          </p:nvPr>
        </p:nvSpPr>
        <p:spPr/>
        <p:txBody>
          <a:bodyPr/>
          <a:lstStyle/>
          <a:p>
            <a:r>
              <a:rPr lang="en-US" dirty="0"/>
              <a:t>Decoding and encoding bitfields</a:t>
            </a:r>
          </a:p>
        </p:txBody>
      </p:sp>
      <p:sp>
        <p:nvSpPr>
          <p:cNvPr id="3" name="Footer Placeholder 2">
            <a:extLst>
              <a:ext uri="{FF2B5EF4-FFF2-40B4-BE49-F238E27FC236}">
                <a16:creationId xmlns:a16="http://schemas.microsoft.com/office/drawing/2014/main" id="{00790581-415E-354D-90AC-6E3C3552214F}"/>
              </a:ext>
            </a:extLst>
          </p:cNvPr>
          <p:cNvSpPr>
            <a:spLocks noGrp="1"/>
          </p:cNvSpPr>
          <p:nvPr>
            <p:ph type="ftr" sz="quarter" idx="11"/>
          </p:nvPr>
        </p:nvSpPr>
        <p:spPr/>
        <p:txBody>
          <a:bodyPr/>
          <a:lstStyle/>
          <a:p>
            <a:r>
              <a:rPr lang="is-IS"/>
              <a:t>CS447</a:t>
            </a:r>
            <a:endParaRPr lang="en-US" dirty="0"/>
          </a:p>
        </p:txBody>
      </p:sp>
      <p:sp>
        <p:nvSpPr>
          <p:cNvPr id="4" name="Slide Number Placeholder 3">
            <a:extLst>
              <a:ext uri="{FF2B5EF4-FFF2-40B4-BE49-F238E27FC236}">
                <a16:creationId xmlns:a16="http://schemas.microsoft.com/office/drawing/2014/main" id="{4806C94A-B3E3-254A-9B57-6FB5DDB11C88}"/>
              </a:ext>
            </a:extLst>
          </p:cNvPr>
          <p:cNvSpPr>
            <a:spLocks noGrp="1"/>
          </p:cNvSpPr>
          <p:nvPr>
            <p:ph type="sldNum" sz="quarter" idx="12"/>
          </p:nvPr>
        </p:nvSpPr>
        <p:spPr/>
        <p:txBody>
          <a:bodyPr/>
          <a:lstStyle/>
          <a:p>
            <a:fld id="{3552B95B-556F-44BD-91A5-D80C1B9E2BB3}" type="slidenum">
              <a:rPr lang="en-US" smtClean="0"/>
              <a:pPr/>
              <a:t>17</a:t>
            </a:fld>
            <a:endParaRPr lang="en-US"/>
          </a:p>
        </p:txBody>
      </p:sp>
    </p:spTree>
    <p:extLst>
      <p:ext uri="{BB962C8B-B14F-4D97-AF65-F5344CB8AC3E}">
        <p14:creationId xmlns:p14="http://schemas.microsoft.com/office/powerpoint/2010/main" val="12928272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0A245-5668-B24A-89ED-A35123F80888}"/>
              </a:ext>
            </a:extLst>
          </p:cNvPr>
          <p:cNvSpPr>
            <a:spLocks noGrp="1"/>
          </p:cNvSpPr>
          <p:nvPr>
            <p:ph type="title"/>
          </p:nvPr>
        </p:nvSpPr>
        <p:spPr/>
        <p:txBody>
          <a:bodyPr/>
          <a:lstStyle/>
          <a:p>
            <a:r>
              <a:rPr lang="en-US" dirty="0"/>
              <a:t>Bitfield specifications</a:t>
            </a:r>
          </a:p>
        </p:txBody>
      </p:sp>
      <p:sp>
        <p:nvSpPr>
          <p:cNvPr id="3" name="Content Placeholder 2">
            <a:extLst>
              <a:ext uri="{FF2B5EF4-FFF2-40B4-BE49-F238E27FC236}">
                <a16:creationId xmlns:a16="http://schemas.microsoft.com/office/drawing/2014/main" id="{A793560F-D677-8C44-B360-4392930478C1}"/>
              </a:ext>
            </a:extLst>
          </p:cNvPr>
          <p:cNvSpPr>
            <a:spLocks noGrp="1"/>
          </p:cNvSpPr>
          <p:nvPr>
            <p:ph idx="1"/>
          </p:nvPr>
        </p:nvSpPr>
        <p:spPr>
          <a:xfrm>
            <a:off x="152400" y="495301"/>
            <a:ext cx="8991600" cy="1142999"/>
          </a:xfrm>
        </p:spPr>
        <p:txBody>
          <a:bodyPr/>
          <a:lstStyle/>
          <a:p>
            <a:r>
              <a:rPr lang="en-US" dirty="0"/>
              <a:t>when you want to use a bitfield, you must have a specification for the </a:t>
            </a:r>
            <a:r>
              <a:rPr lang="en-US" b="1" dirty="0"/>
              <a:t>positions and sizes</a:t>
            </a:r>
            <a:r>
              <a:rPr lang="en-US" dirty="0"/>
              <a:t> of each value (each field).</a:t>
            </a:r>
          </a:p>
          <a:p>
            <a:r>
              <a:rPr lang="en-US" dirty="0"/>
              <a:t>they typically look something like this:</a:t>
            </a:r>
          </a:p>
        </p:txBody>
      </p:sp>
      <p:sp>
        <p:nvSpPr>
          <p:cNvPr id="4" name="Footer Placeholder 3">
            <a:extLst>
              <a:ext uri="{FF2B5EF4-FFF2-40B4-BE49-F238E27FC236}">
                <a16:creationId xmlns:a16="http://schemas.microsoft.com/office/drawing/2014/main" id="{88DE4311-73E6-104C-BDFD-264DDC01A99E}"/>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C12D8D33-1E6E-404D-80FE-C4EA501CCFBF}"/>
              </a:ext>
            </a:extLst>
          </p:cNvPr>
          <p:cNvSpPr>
            <a:spLocks noGrp="1"/>
          </p:cNvSpPr>
          <p:nvPr>
            <p:ph type="sldNum" sz="quarter" idx="12"/>
          </p:nvPr>
        </p:nvSpPr>
        <p:spPr/>
        <p:txBody>
          <a:bodyPr/>
          <a:lstStyle/>
          <a:p>
            <a:fld id="{3552B95B-556F-44BD-91A5-D80C1B9E2BB3}" type="slidenum">
              <a:rPr lang="en-US" smtClean="0"/>
              <a:pPr/>
              <a:t>18</a:t>
            </a:fld>
            <a:endParaRPr lang="en-US"/>
          </a:p>
        </p:txBody>
      </p:sp>
      <p:graphicFrame>
        <p:nvGraphicFramePr>
          <p:cNvPr id="6" name="Table 5">
            <a:extLst>
              <a:ext uri="{FF2B5EF4-FFF2-40B4-BE49-F238E27FC236}">
                <a16:creationId xmlns:a16="http://schemas.microsoft.com/office/drawing/2014/main" id="{834E8A26-3D64-F142-9C5A-E1EE9707A2FE}"/>
              </a:ext>
            </a:extLst>
          </p:cNvPr>
          <p:cNvGraphicFramePr>
            <a:graphicFrameLocks noGrp="1"/>
          </p:cNvGraphicFramePr>
          <p:nvPr>
            <p:extLst>
              <p:ext uri="{D42A27DB-BD31-4B8C-83A1-F6EECF244321}">
                <p14:modId xmlns:p14="http://schemas.microsoft.com/office/powerpoint/2010/main" val="956685555"/>
              </p:ext>
            </p:extLst>
          </p:nvPr>
        </p:nvGraphicFramePr>
        <p:xfrm>
          <a:off x="381000" y="2373157"/>
          <a:ext cx="8192239" cy="1065453"/>
        </p:xfrm>
        <a:graphic>
          <a:graphicData uri="http://schemas.openxmlformats.org/drawingml/2006/table">
            <a:tbl>
              <a:tblPr firstRow="1" bandRow="1">
                <a:tableStyleId>{5C22544A-7EE6-4342-B048-85BDC9FD1C3A}</a:tableStyleId>
              </a:tblPr>
              <a:tblGrid>
                <a:gridCol w="1024030">
                  <a:extLst>
                    <a:ext uri="{9D8B030D-6E8A-4147-A177-3AD203B41FA5}">
                      <a16:colId xmlns:a16="http://schemas.microsoft.com/office/drawing/2014/main" val="20000"/>
                    </a:ext>
                  </a:extLst>
                </a:gridCol>
                <a:gridCol w="579435">
                  <a:extLst>
                    <a:ext uri="{9D8B030D-6E8A-4147-A177-3AD203B41FA5}">
                      <a16:colId xmlns:a16="http://schemas.microsoft.com/office/drawing/2014/main" val="20001"/>
                    </a:ext>
                  </a:extLst>
                </a:gridCol>
                <a:gridCol w="623163">
                  <a:extLst>
                    <a:ext uri="{9D8B030D-6E8A-4147-A177-3AD203B41FA5}">
                      <a16:colId xmlns:a16="http://schemas.microsoft.com/office/drawing/2014/main" val="20002"/>
                    </a:ext>
                  </a:extLst>
                </a:gridCol>
                <a:gridCol w="623163">
                  <a:extLst>
                    <a:ext uri="{9D8B030D-6E8A-4147-A177-3AD203B41FA5}">
                      <a16:colId xmlns:a16="http://schemas.microsoft.com/office/drawing/2014/main" val="20003"/>
                    </a:ext>
                  </a:extLst>
                </a:gridCol>
                <a:gridCol w="623163">
                  <a:extLst>
                    <a:ext uri="{9D8B030D-6E8A-4147-A177-3AD203B41FA5}">
                      <a16:colId xmlns:a16="http://schemas.microsoft.com/office/drawing/2014/main" val="20004"/>
                    </a:ext>
                  </a:extLst>
                </a:gridCol>
                <a:gridCol w="623163">
                  <a:extLst>
                    <a:ext uri="{9D8B030D-6E8A-4147-A177-3AD203B41FA5}">
                      <a16:colId xmlns:a16="http://schemas.microsoft.com/office/drawing/2014/main" val="20005"/>
                    </a:ext>
                  </a:extLst>
                </a:gridCol>
                <a:gridCol w="682687">
                  <a:extLst>
                    <a:ext uri="{9D8B030D-6E8A-4147-A177-3AD203B41FA5}">
                      <a16:colId xmlns:a16="http://schemas.microsoft.com/office/drawing/2014/main" val="20006"/>
                    </a:ext>
                  </a:extLst>
                </a:gridCol>
                <a:gridCol w="682687">
                  <a:extLst>
                    <a:ext uri="{9D8B030D-6E8A-4147-A177-3AD203B41FA5}">
                      <a16:colId xmlns:a16="http://schemas.microsoft.com/office/drawing/2014/main" val="20007"/>
                    </a:ext>
                  </a:extLst>
                </a:gridCol>
                <a:gridCol w="682687">
                  <a:extLst>
                    <a:ext uri="{9D8B030D-6E8A-4147-A177-3AD203B41FA5}">
                      <a16:colId xmlns:a16="http://schemas.microsoft.com/office/drawing/2014/main" val="20008"/>
                    </a:ext>
                  </a:extLst>
                </a:gridCol>
                <a:gridCol w="682687">
                  <a:extLst>
                    <a:ext uri="{9D8B030D-6E8A-4147-A177-3AD203B41FA5}">
                      <a16:colId xmlns:a16="http://schemas.microsoft.com/office/drawing/2014/main" val="20009"/>
                    </a:ext>
                  </a:extLst>
                </a:gridCol>
                <a:gridCol w="682687">
                  <a:extLst>
                    <a:ext uri="{9D8B030D-6E8A-4147-A177-3AD203B41FA5}">
                      <a16:colId xmlns:a16="http://schemas.microsoft.com/office/drawing/2014/main" val="20010"/>
                    </a:ext>
                  </a:extLst>
                </a:gridCol>
                <a:gridCol w="682687">
                  <a:extLst>
                    <a:ext uri="{9D8B030D-6E8A-4147-A177-3AD203B41FA5}">
                      <a16:colId xmlns:a16="http://schemas.microsoft.com/office/drawing/2014/main" val="20011"/>
                    </a:ext>
                  </a:extLst>
                </a:gridCol>
              </a:tblGrid>
              <a:tr h="476255">
                <a:tc>
                  <a:txBody>
                    <a:bodyPr/>
                    <a:lstStyle/>
                    <a:p>
                      <a:r>
                        <a:rPr lang="en-US" sz="2400" dirty="0"/>
                        <a:t>31</a:t>
                      </a:r>
                      <a:endParaRPr lang="en-US" sz="2400" dirty="0">
                        <a:latin typeface="Segoe UI" charset="0"/>
                        <a:ea typeface="Segoe UI" charset="0"/>
                        <a:cs typeface="Segoe UI" charset="0"/>
                      </a:endParaRPr>
                    </a:p>
                  </a:txBody>
                  <a:tcPr marL="58307" marR="58307" marT="58307" marB="58307" anchor="b">
                    <a:lnR w="12700" cap="flat" cmpd="sng" algn="ctr">
                      <a:noFill/>
                      <a:prstDash val="solid"/>
                      <a:round/>
                      <a:headEnd type="none" w="med" len="med"/>
                      <a:tailEnd type="none" w="med" len="med"/>
                    </a:lnR>
                  </a:tcPr>
                </a:tc>
                <a:tc>
                  <a:txBody>
                    <a:bodyPr/>
                    <a:lstStyle/>
                    <a:p>
                      <a:pPr algn="r"/>
                      <a:r>
                        <a:rPr lang="en-US" sz="2400" dirty="0"/>
                        <a:t>26</a:t>
                      </a:r>
                      <a:endParaRPr lang="en-US" sz="2400" dirty="0">
                        <a:latin typeface="Segoe UI" charset="0"/>
                        <a:ea typeface="Segoe UI" charset="0"/>
                        <a:cs typeface="Segoe UI" charset="0"/>
                      </a:endParaRPr>
                    </a:p>
                  </a:txBody>
                  <a:tcPr marL="58307" marR="58307" marT="58307" marB="58307" anchor="b">
                    <a:lnL w="12700" cap="flat" cmpd="sng" algn="ctr">
                      <a:noFill/>
                      <a:prstDash val="solid"/>
                      <a:round/>
                      <a:headEnd type="none" w="med" len="med"/>
                      <a:tailEnd type="none" w="med" len="med"/>
                    </a:lnL>
                  </a:tcPr>
                </a:tc>
                <a:tc>
                  <a:txBody>
                    <a:bodyPr/>
                    <a:lstStyle/>
                    <a:p>
                      <a:pPr algn="l"/>
                      <a:r>
                        <a:rPr lang="en-US" sz="2400" dirty="0"/>
                        <a:t>25</a:t>
                      </a:r>
                      <a:endParaRPr lang="en-US" sz="2400" dirty="0">
                        <a:latin typeface="Segoe UI" charset="0"/>
                        <a:ea typeface="Segoe UI" charset="0"/>
                        <a:cs typeface="Segoe UI" charset="0"/>
                      </a:endParaRPr>
                    </a:p>
                  </a:txBody>
                  <a:tcPr marL="58307" marR="58307" marT="58307" marB="58307" anchor="b">
                    <a:lnR w="12700" cap="flat" cmpd="sng" algn="ctr">
                      <a:noFill/>
                      <a:prstDash val="solid"/>
                      <a:round/>
                      <a:headEnd type="none" w="med" len="med"/>
                      <a:tailEnd type="none" w="med" len="med"/>
                    </a:lnR>
                  </a:tcPr>
                </a:tc>
                <a:tc>
                  <a:txBody>
                    <a:bodyPr/>
                    <a:lstStyle/>
                    <a:p>
                      <a:pPr algn="r"/>
                      <a:r>
                        <a:rPr lang="en-US" sz="2400" dirty="0"/>
                        <a:t>21</a:t>
                      </a:r>
                      <a:endParaRPr lang="en-US" sz="2400" dirty="0">
                        <a:latin typeface="Segoe UI" charset="0"/>
                        <a:ea typeface="Segoe UI" charset="0"/>
                        <a:cs typeface="Segoe UI" charset="0"/>
                      </a:endParaRPr>
                    </a:p>
                  </a:txBody>
                  <a:tcPr marL="58307" marR="58307" marT="58307" marB="58307" anchor="b">
                    <a:lnL w="12700" cap="flat" cmpd="sng" algn="ctr">
                      <a:noFill/>
                      <a:prstDash val="solid"/>
                      <a:round/>
                      <a:headEnd type="none" w="med" len="med"/>
                      <a:tailEnd type="none" w="med" len="med"/>
                    </a:lnL>
                  </a:tcPr>
                </a:tc>
                <a:tc>
                  <a:txBody>
                    <a:bodyPr/>
                    <a:lstStyle/>
                    <a:p>
                      <a:pPr algn="l"/>
                      <a:r>
                        <a:rPr lang="en-US" sz="2400" dirty="0"/>
                        <a:t>20</a:t>
                      </a:r>
                      <a:endParaRPr lang="en-US" sz="2400" dirty="0">
                        <a:latin typeface="Segoe UI" charset="0"/>
                        <a:ea typeface="Segoe UI" charset="0"/>
                        <a:cs typeface="Segoe UI" charset="0"/>
                      </a:endParaRPr>
                    </a:p>
                  </a:txBody>
                  <a:tcPr marL="58307" marR="58307" marT="58307" marB="58307" anchor="b">
                    <a:lnR w="12700" cap="flat" cmpd="sng" algn="ctr">
                      <a:noFill/>
                      <a:prstDash val="solid"/>
                      <a:round/>
                      <a:headEnd type="none" w="med" len="med"/>
                      <a:tailEnd type="none" w="med" len="med"/>
                    </a:lnR>
                  </a:tcPr>
                </a:tc>
                <a:tc>
                  <a:txBody>
                    <a:bodyPr/>
                    <a:lstStyle/>
                    <a:p>
                      <a:pPr algn="r"/>
                      <a:r>
                        <a:rPr lang="en-US" sz="2400" dirty="0"/>
                        <a:t>16</a:t>
                      </a:r>
                      <a:endParaRPr lang="en-US" sz="2400" dirty="0">
                        <a:latin typeface="Segoe UI" charset="0"/>
                        <a:ea typeface="Segoe UI" charset="0"/>
                        <a:cs typeface="Segoe UI" charset="0"/>
                      </a:endParaRPr>
                    </a:p>
                  </a:txBody>
                  <a:tcPr marL="58307" marR="58307" marT="58307" marB="58307" anchor="b">
                    <a:lnL w="12700" cap="flat" cmpd="sng" algn="ctr">
                      <a:noFill/>
                      <a:prstDash val="solid"/>
                      <a:round/>
                      <a:headEnd type="none" w="med" len="med"/>
                      <a:tailEnd type="none" w="med" len="med"/>
                    </a:lnL>
                  </a:tcPr>
                </a:tc>
                <a:tc>
                  <a:txBody>
                    <a:bodyPr/>
                    <a:lstStyle/>
                    <a:p>
                      <a:pPr algn="l"/>
                      <a:r>
                        <a:rPr lang="en-US" sz="2400" dirty="0"/>
                        <a:t>15</a:t>
                      </a:r>
                      <a:endParaRPr lang="en-US" sz="2400" dirty="0">
                        <a:latin typeface="Segoe UI" charset="0"/>
                        <a:ea typeface="Segoe UI" charset="0"/>
                        <a:cs typeface="Segoe UI" charset="0"/>
                      </a:endParaRPr>
                    </a:p>
                  </a:txBody>
                  <a:tcPr marL="58307" marR="58307" marT="58307" marB="58307" anchor="b">
                    <a:lnR w="12700" cap="flat" cmpd="sng" algn="ctr">
                      <a:noFill/>
                      <a:prstDash val="solid"/>
                      <a:round/>
                      <a:headEnd type="none" w="med" len="med"/>
                      <a:tailEnd type="none" w="med" len="med"/>
                    </a:lnR>
                  </a:tcPr>
                </a:tc>
                <a:tc>
                  <a:txBody>
                    <a:bodyPr/>
                    <a:lstStyle/>
                    <a:p>
                      <a:pPr algn="r"/>
                      <a:r>
                        <a:rPr lang="en-US" sz="2400" dirty="0">
                          <a:latin typeface="Segoe UI" charset="0"/>
                          <a:ea typeface="Segoe UI" charset="0"/>
                          <a:cs typeface="Segoe UI" charset="0"/>
                        </a:rPr>
                        <a:t>11</a:t>
                      </a:r>
                    </a:p>
                  </a:txBody>
                  <a:tcPr marL="58307" marR="58307" marT="58307" marB="58307" anchor="b">
                    <a:lnL w="12700" cap="flat" cmpd="sng" algn="ctr">
                      <a:noFill/>
                      <a:prstDash val="solid"/>
                      <a:round/>
                      <a:headEnd type="none" w="med" len="med"/>
                      <a:tailEnd type="none" w="med" len="med"/>
                    </a:lnL>
                  </a:tcPr>
                </a:tc>
                <a:tc>
                  <a:txBody>
                    <a:bodyPr/>
                    <a:lstStyle/>
                    <a:p>
                      <a:pPr algn="l"/>
                      <a:r>
                        <a:rPr lang="en-US" sz="2400" dirty="0">
                          <a:latin typeface="Segoe UI" charset="0"/>
                          <a:ea typeface="Segoe UI" charset="0"/>
                          <a:cs typeface="Segoe UI" charset="0"/>
                        </a:rPr>
                        <a:t>10</a:t>
                      </a:r>
                    </a:p>
                  </a:txBody>
                  <a:tcPr marL="58307" marR="58307" marT="58307" marB="58307" anchor="b">
                    <a:lnR w="12700" cap="flat" cmpd="sng" algn="ctr">
                      <a:noFill/>
                      <a:prstDash val="solid"/>
                      <a:round/>
                      <a:headEnd type="none" w="med" len="med"/>
                      <a:tailEnd type="none" w="med" len="med"/>
                    </a:lnR>
                  </a:tcPr>
                </a:tc>
                <a:tc>
                  <a:txBody>
                    <a:bodyPr/>
                    <a:lstStyle/>
                    <a:p>
                      <a:pPr algn="r"/>
                      <a:r>
                        <a:rPr lang="en-US" sz="2400" dirty="0">
                          <a:latin typeface="Segoe UI" charset="0"/>
                          <a:ea typeface="Segoe UI" charset="0"/>
                          <a:cs typeface="Segoe UI" charset="0"/>
                        </a:rPr>
                        <a:t>6</a:t>
                      </a:r>
                    </a:p>
                  </a:txBody>
                  <a:tcPr marL="58307" marR="58307" marT="58307" marB="58307" anchor="b">
                    <a:lnL w="12700" cap="flat" cmpd="sng" algn="ctr">
                      <a:noFill/>
                      <a:prstDash val="solid"/>
                      <a:round/>
                      <a:headEnd type="none" w="med" len="med"/>
                      <a:tailEnd type="none" w="med" len="med"/>
                    </a:lnL>
                  </a:tcPr>
                </a:tc>
                <a:tc>
                  <a:txBody>
                    <a:bodyPr/>
                    <a:lstStyle/>
                    <a:p>
                      <a:pPr algn="l"/>
                      <a:r>
                        <a:rPr lang="en-US" sz="2400" dirty="0">
                          <a:latin typeface="Segoe UI" charset="0"/>
                          <a:ea typeface="Segoe UI" charset="0"/>
                          <a:cs typeface="Segoe UI" charset="0"/>
                        </a:rPr>
                        <a:t>5</a:t>
                      </a:r>
                    </a:p>
                  </a:txBody>
                  <a:tcPr marL="58307" marR="58307" marT="58307" marB="58307" anchor="b">
                    <a:lnR w="12700" cap="flat" cmpd="sng" algn="ctr">
                      <a:noFill/>
                      <a:prstDash val="solid"/>
                      <a:round/>
                      <a:headEnd type="none" w="med" len="med"/>
                      <a:tailEnd type="none" w="med" len="med"/>
                    </a:lnR>
                  </a:tcPr>
                </a:tc>
                <a:tc>
                  <a:txBody>
                    <a:bodyPr/>
                    <a:lstStyle/>
                    <a:p>
                      <a:pPr algn="r"/>
                      <a:r>
                        <a:rPr lang="en-US" sz="2400" dirty="0">
                          <a:latin typeface="Segoe UI" charset="0"/>
                          <a:ea typeface="Segoe UI" charset="0"/>
                          <a:cs typeface="Segoe UI" charset="0"/>
                        </a:rPr>
                        <a:t>0</a:t>
                      </a:r>
                    </a:p>
                  </a:txBody>
                  <a:tcPr marL="58307" marR="58307" marT="58307" marB="58307" anchor="b">
                    <a:lnL w="12700" cap="flat" cmpd="sng" algn="ctr">
                      <a:noFill/>
                      <a:prstDash val="solid"/>
                      <a:round/>
                      <a:headEnd type="none" w="med" len="med"/>
                      <a:tailEnd type="none" w="med" len="med"/>
                    </a:lnL>
                  </a:tcPr>
                </a:tc>
                <a:extLst>
                  <a:ext uri="{0D108BD9-81ED-4DB2-BD59-A6C34878D82A}">
                    <a16:rowId xmlns:a16="http://schemas.microsoft.com/office/drawing/2014/main" val="10000"/>
                  </a:ext>
                </a:extLst>
              </a:tr>
              <a:tr h="583079">
                <a:tc gridSpan="2">
                  <a:txBody>
                    <a:bodyPr/>
                    <a:lstStyle/>
                    <a:p>
                      <a:pPr algn="ctr"/>
                      <a:r>
                        <a:rPr lang="en-US" sz="2700" b="1" dirty="0"/>
                        <a:t>opcode</a:t>
                      </a:r>
                      <a:endParaRPr lang="en-US" sz="2700" b="1" dirty="0">
                        <a:latin typeface="+mn-lt"/>
                        <a:ea typeface="Consolas" charset="0"/>
                        <a:cs typeface="Consolas" charset="0"/>
                      </a:endParaRPr>
                    </a:p>
                  </a:txBody>
                  <a:tcPr marL="107692" marR="107692" marT="53846" marB="53846">
                    <a:solidFill>
                      <a:schemeClr val="tx2">
                        <a:lumMod val="40000"/>
                        <a:lumOff val="60000"/>
                      </a:schemeClr>
                    </a:solidFill>
                  </a:tcPr>
                </a:tc>
                <a:tc hMerge="1">
                  <a:txBody>
                    <a:bodyPr/>
                    <a:lstStyle/>
                    <a:p>
                      <a:endParaRPr lang="en-US"/>
                    </a:p>
                  </a:txBody>
                  <a:tcPr/>
                </a:tc>
                <a:tc gridSpan="2">
                  <a:txBody>
                    <a:bodyPr/>
                    <a:lstStyle/>
                    <a:p>
                      <a:pPr algn="ctr"/>
                      <a:r>
                        <a:rPr lang="en-US" sz="2700" b="1" dirty="0" err="1"/>
                        <a:t>rs</a:t>
                      </a:r>
                      <a:endParaRPr lang="en-US" sz="2700" b="1" dirty="0">
                        <a:latin typeface="+mn-lt"/>
                        <a:ea typeface="Consolas" charset="0"/>
                        <a:cs typeface="Consolas" charset="0"/>
                      </a:endParaRPr>
                    </a:p>
                  </a:txBody>
                  <a:tcPr marL="107692" marR="107692" marT="53846" marB="53846">
                    <a:solidFill>
                      <a:schemeClr val="accent2">
                        <a:lumMod val="60000"/>
                        <a:lumOff val="40000"/>
                      </a:schemeClr>
                    </a:solidFill>
                  </a:tcPr>
                </a:tc>
                <a:tc hMerge="1">
                  <a:txBody>
                    <a:bodyPr/>
                    <a:lstStyle/>
                    <a:p>
                      <a:endParaRPr lang="en-US"/>
                    </a:p>
                  </a:txBody>
                  <a:tcPr/>
                </a:tc>
                <a:tc gridSpan="2">
                  <a:txBody>
                    <a:bodyPr/>
                    <a:lstStyle/>
                    <a:p>
                      <a:pPr algn="ctr"/>
                      <a:r>
                        <a:rPr lang="en-US" sz="2700" b="1" dirty="0" err="1"/>
                        <a:t>rt</a:t>
                      </a:r>
                      <a:endParaRPr lang="en-US" sz="2700" b="1" dirty="0">
                        <a:latin typeface="+mn-lt"/>
                        <a:ea typeface="Consolas" charset="0"/>
                        <a:cs typeface="Consolas" charset="0"/>
                      </a:endParaRPr>
                    </a:p>
                  </a:txBody>
                  <a:tcPr marL="107692" marR="107692" marT="53846" marB="53846">
                    <a:solidFill>
                      <a:schemeClr val="accent2">
                        <a:lumMod val="60000"/>
                        <a:lumOff val="40000"/>
                      </a:schemeClr>
                    </a:solidFill>
                  </a:tcPr>
                </a:tc>
                <a:tc hMerge="1">
                  <a:txBody>
                    <a:bodyPr/>
                    <a:lstStyle/>
                    <a:p>
                      <a:endParaRPr lang="en-US"/>
                    </a:p>
                  </a:txBody>
                  <a:tcPr/>
                </a:tc>
                <a:tc gridSpan="2">
                  <a:txBody>
                    <a:bodyPr/>
                    <a:lstStyle/>
                    <a:p>
                      <a:pPr algn="ctr"/>
                      <a:r>
                        <a:rPr lang="en-US" sz="2700" b="1" dirty="0" err="1">
                          <a:latin typeface="+mn-lt"/>
                          <a:ea typeface="Consolas" charset="0"/>
                          <a:cs typeface="Consolas" charset="0"/>
                        </a:rPr>
                        <a:t>rd</a:t>
                      </a:r>
                      <a:endParaRPr lang="en-US" sz="2700" b="1" dirty="0">
                        <a:latin typeface="+mn-lt"/>
                        <a:ea typeface="Consolas" charset="0"/>
                        <a:cs typeface="Consolas" charset="0"/>
                      </a:endParaRPr>
                    </a:p>
                  </a:txBody>
                  <a:tcPr marL="107692" marR="107692" marT="53846" marB="53846">
                    <a:solidFill>
                      <a:schemeClr val="accent2">
                        <a:lumMod val="60000"/>
                        <a:lumOff val="40000"/>
                      </a:schemeClr>
                    </a:solidFill>
                  </a:tcPr>
                </a:tc>
                <a:tc hMerge="1">
                  <a:txBody>
                    <a:bodyPr/>
                    <a:lstStyle/>
                    <a:p>
                      <a:endParaRPr lang="en-US"/>
                    </a:p>
                  </a:txBody>
                  <a:tcPr/>
                </a:tc>
                <a:tc gridSpan="2">
                  <a:txBody>
                    <a:bodyPr/>
                    <a:lstStyle/>
                    <a:p>
                      <a:pPr algn="ctr"/>
                      <a:r>
                        <a:rPr lang="en-US" sz="2700" b="1" dirty="0" err="1">
                          <a:latin typeface="+mn-lt"/>
                          <a:ea typeface="Consolas" charset="0"/>
                          <a:cs typeface="Consolas" charset="0"/>
                        </a:rPr>
                        <a:t>shamt</a:t>
                      </a:r>
                      <a:endParaRPr lang="en-US" sz="2700" b="1" dirty="0">
                        <a:latin typeface="+mn-lt"/>
                        <a:ea typeface="Consolas" charset="0"/>
                        <a:cs typeface="Consolas" charset="0"/>
                      </a:endParaRPr>
                    </a:p>
                  </a:txBody>
                  <a:tcPr marL="107692" marR="107692" marT="53846" marB="53846">
                    <a:solidFill>
                      <a:schemeClr val="accent6">
                        <a:lumMod val="60000"/>
                        <a:lumOff val="40000"/>
                      </a:schemeClr>
                    </a:solidFill>
                  </a:tcPr>
                </a:tc>
                <a:tc hMerge="1">
                  <a:txBody>
                    <a:bodyPr/>
                    <a:lstStyle/>
                    <a:p>
                      <a:endParaRPr lang="en-US"/>
                    </a:p>
                  </a:txBody>
                  <a:tcPr/>
                </a:tc>
                <a:tc gridSpan="2">
                  <a:txBody>
                    <a:bodyPr/>
                    <a:lstStyle/>
                    <a:p>
                      <a:pPr algn="ctr"/>
                      <a:r>
                        <a:rPr lang="en-US" sz="2700" b="1" dirty="0" err="1">
                          <a:latin typeface="+mn-lt"/>
                          <a:ea typeface="Consolas" charset="0"/>
                          <a:cs typeface="Consolas" charset="0"/>
                        </a:rPr>
                        <a:t>funct</a:t>
                      </a:r>
                      <a:endParaRPr lang="en-US" sz="2700" b="1" dirty="0">
                        <a:latin typeface="+mn-lt"/>
                        <a:ea typeface="Consolas" charset="0"/>
                        <a:cs typeface="Consolas" charset="0"/>
                      </a:endParaRPr>
                    </a:p>
                  </a:txBody>
                  <a:tcPr marL="107692" marR="107692" marT="53846" marB="53846">
                    <a:solidFill>
                      <a:schemeClr val="accent3">
                        <a:lumMod val="60000"/>
                        <a:lumOff val="40000"/>
                      </a:schemeClr>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grpSp>
        <p:nvGrpSpPr>
          <p:cNvPr id="16" name="Group 15">
            <a:extLst>
              <a:ext uri="{FF2B5EF4-FFF2-40B4-BE49-F238E27FC236}">
                <a16:creationId xmlns:a16="http://schemas.microsoft.com/office/drawing/2014/main" id="{CBE5FA4E-73D2-3541-8E33-C74FECBEA079}"/>
              </a:ext>
            </a:extLst>
          </p:cNvPr>
          <p:cNvGrpSpPr/>
          <p:nvPr/>
        </p:nvGrpSpPr>
        <p:grpSpPr>
          <a:xfrm>
            <a:off x="1219200" y="1638300"/>
            <a:ext cx="7649806" cy="748839"/>
            <a:chOff x="1219200" y="1931948"/>
            <a:chExt cx="7649806" cy="748839"/>
          </a:xfrm>
        </p:grpSpPr>
        <p:cxnSp>
          <p:nvCxnSpPr>
            <p:cNvPr id="8" name="Straight Arrow Connector 7">
              <a:extLst>
                <a:ext uri="{FF2B5EF4-FFF2-40B4-BE49-F238E27FC236}">
                  <a16:creationId xmlns:a16="http://schemas.microsoft.com/office/drawing/2014/main" id="{958B022B-E0BB-AB47-AD98-81D1E1FF72B2}"/>
                </a:ext>
              </a:extLst>
            </p:cNvPr>
            <p:cNvCxnSpPr>
              <a:cxnSpLocks/>
            </p:cNvCxnSpPr>
            <p:nvPr/>
          </p:nvCxnSpPr>
          <p:spPr>
            <a:xfrm>
              <a:off x="1752600" y="2324100"/>
              <a:ext cx="0" cy="34270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ABD04284-F3DF-9849-9472-47F895B6CE87}"/>
                </a:ext>
              </a:extLst>
            </p:cNvPr>
            <p:cNvCxnSpPr>
              <a:cxnSpLocks/>
            </p:cNvCxnSpPr>
            <p:nvPr/>
          </p:nvCxnSpPr>
          <p:spPr>
            <a:xfrm>
              <a:off x="2971800" y="2338082"/>
              <a:ext cx="0" cy="34270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0793FF9-C202-C84D-B6B4-FFB97891162B}"/>
                </a:ext>
              </a:extLst>
            </p:cNvPr>
            <p:cNvCxnSpPr>
              <a:cxnSpLocks/>
            </p:cNvCxnSpPr>
            <p:nvPr/>
          </p:nvCxnSpPr>
          <p:spPr>
            <a:xfrm>
              <a:off x="4267200" y="2338082"/>
              <a:ext cx="0" cy="34270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A53FC201-39CD-6143-914B-B182EF7334AE}"/>
                </a:ext>
              </a:extLst>
            </p:cNvPr>
            <p:cNvCxnSpPr>
              <a:cxnSpLocks/>
            </p:cNvCxnSpPr>
            <p:nvPr/>
          </p:nvCxnSpPr>
          <p:spPr>
            <a:xfrm>
              <a:off x="5638800" y="2338082"/>
              <a:ext cx="0" cy="34270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EB9E210-3FFF-5E46-B59F-C5E95888669C}"/>
                </a:ext>
              </a:extLst>
            </p:cNvPr>
            <p:cNvCxnSpPr>
              <a:cxnSpLocks/>
            </p:cNvCxnSpPr>
            <p:nvPr/>
          </p:nvCxnSpPr>
          <p:spPr>
            <a:xfrm>
              <a:off x="7086600" y="2338082"/>
              <a:ext cx="0" cy="34270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FBC99A3-9BAB-104B-B413-A9DD3BAA4D72}"/>
                </a:ext>
              </a:extLst>
            </p:cNvPr>
            <p:cNvCxnSpPr>
              <a:cxnSpLocks/>
            </p:cNvCxnSpPr>
            <p:nvPr/>
          </p:nvCxnSpPr>
          <p:spPr>
            <a:xfrm>
              <a:off x="8425070" y="2338082"/>
              <a:ext cx="0" cy="34270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5ECE4D59-D8BF-2643-84BA-5C6E8990847D}"/>
                </a:ext>
              </a:extLst>
            </p:cNvPr>
            <p:cNvSpPr txBox="1"/>
            <p:nvPr/>
          </p:nvSpPr>
          <p:spPr>
            <a:xfrm>
              <a:off x="1219200" y="1931948"/>
              <a:ext cx="7649806" cy="430887"/>
            </a:xfrm>
            <a:prstGeom prst="rect">
              <a:avLst/>
            </a:prstGeom>
            <a:noFill/>
          </p:spPr>
          <p:txBody>
            <a:bodyPr wrap="square" rtlCol="0">
              <a:spAutoFit/>
            </a:bodyPr>
            <a:lstStyle/>
            <a:p>
              <a:pPr algn="ctr"/>
              <a:r>
                <a:rPr lang="en-US" sz="2200" dirty="0"/>
                <a:t>the </a:t>
              </a:r>
              <a:r>
                <a:rPr lang="en-US" sz="2200" b="1" dirty="0"/>
                <a:t>lower (right) </a:t>
              </a:r>
              <a:r>
                <a:rPr lang="en-US" sz="2200" dirty="0"/>
                <a:t>bit number of each field is its </a:t>
              </a:r>
              <a:r>
                <a:rPr lang="en-US" sz="2200" b="1" dirty="0"/>
                <a:t>position. </a:t>
              </a:r>
            </a:p>
          </p:txBody>
        </p:sp>
      </p:grpSp>
      <p:sp>
        <p:nvSpPr>
          <p:cNvPr id="17" name="TextBox 16">
            <a:extLst>
              <a:ext uri="{FF2B5EF4-FFF2-40B4-BE49-F238E27FC236}">
                <a16:creationId xmlns:a16="http://schemas.microsoft.com/office/drawing/2014/main" id="{5E4B714D-F6A2-6548-8CDD-78AC0AC40E60}"/>
              </a:ext>
            </a:extLst>
          </p:cNvPr>
          <p:cNvSpPr txBox="1"/>
          <p:nvPr/>
        </p:nvSpPr>
        <p:spPr>
          <a:xfrm>
            <a:off x="304800" y="3619500"/>
            <a:ext cx="7543800" cy="430887"/>
          </a:xfrm>
          <a:prstGeom prst="rect">
            <a:avLst/>
          </a:prstGeom>
          <a:noFill/>
        </p:spPr>
        <p:txBody>
          <a:bodyPr wrap="square" rtlCol="0">
            <a:spAutoFit/>
          </a:bodyPr>
          <a:lstStyle/>
          <a:p>
            <a:pPr algn="ctr"/>
            <a:r>
              <a:rPr lang="en-US" sz="2200" dirty="0"/>
              <a:t>the </a:t>
            </a:r>
            <a:r>
              <a:rPr lang="en-US" sz="2200" b="1" dirty="0"/>
              <a:t>position </a:t>
            </a:r>
            <a:r>
              <a:rPr lang="en-US" sz="2200" dirty="0"/>
              <a:t>is </a:t>
            </a:r>
            <a:r>
              <a:rPr lang="en-US" sz="2200" b="1" dirty="0"/>
              <a:t>how far you have to shift for that field.</a:t>
            </a:r>
          </a:p>
        </p:txBody>
      </p:sp>
      <p:sp>
        <p:nvSpPr>
          <p:cNvPr id="18" name="TextBox 17">
            <a:extLst>
              <a:ext uri="{FF2B5EF4-FFF2-40B4-BE49-F238E27FC236}">
                <a16:creationId xmlns:a16="http://schemas.microsoft.com/office/drawing/2014/main" id="{1F2EC95F-525D-644D-AE66-97759C83117E}"/>
              </a:ext>
            </a:extLst>
          </p:cNvPr>
          <p:cNvSpPr txBox="1"/>
          <p:nvPr/>
        </p:nvSpPr>
        <p:spPr>
          <a:xfrm>
            <a:off x="1325206" y="4181964"/>
            <a:ext cx="7543800" cy="430887"/>
          </a:xfrm>
          <a:prstGeom prst="rect">
            <a:avLst/>
          </a:prstGeom>
          <a:noFill/>
        </p:spPr>
        <p:txBody>
          <a:bodyPr wrap="square" rtlCol="0">
            <a:spAutoFit/>
          </a:bodyPr>
          <a:lstStyle/>
          <a:p>
            <a:pPr algn="ctr"/>
            <a:r>
              <a:rPr lang="en-US" sz="2200" dirty="0"/>
              <a:t>you also need to know the </a:t>
            </a:r>
            <a:r>
              <a:rPr lang="en-US" sz="2200" b="1" dirty="0"/>
              <a:t>size</a:t>
            </a:r>
            <a:r>
              <a:rPr lang="en-US" sz="2200" dirty="0"/>
              <a:t> of the field (in </a:t>
            </a:r>
            <a:r>
              <a:rPr lang="en-US" sz="2200" b="1" dirty="0"/>
              <a:t>bits</a:t>
            </a:r>
            <a:r>
              <a:rPr lang="en-US" sz="2200" dirty="0"/>
              <a:t>).</a:t>
            </a:r>
            <a:endParaRPr lang="en-US" sz="2200" b="1" dirty="0"/>
          </a:p>
        </p:txBody>
      </p:sp>
      <p:sp>
        <p:nvSpPr>
          <p:cNvPr id="19" name="TextBox 18">
            <a:extLst>
              <a:ext uri="{FF2B5EF4-FFF2-40B4-BE49-F238E27FC236}">
                <a16:creationId xmlns:a16="http://schemas.microsoft.com/office/drawing/2014/main" id="{137A2661-DDF8-BC45-9476-C0D46E9A85E2}"/>
              </a:ext>
            </a:extLst>
          </p:cNvPr>
          <p:cNvSpPr txBox="1"/>
          <p:nvPr/>
        </p:nvSpPr>
        <p:spPr>
          <a:xfrm>
            <a:off x="889551" y="4739462"/>
            <a:ext cx="7175135" cy="430887"/>
          </a:xfrm>
          <a:prstGeom prst="rect">
            <a:avLst/>
          </a:prstGeom>
          <a:noFill/>
        </p:spPr>
        <p:txBody>
          <a:bodyPr wrap="square" rtlCol="0">
            <a:spAutoFit/>
          </a:bodyPr>
          <a:lstStyle/>
          <a:p>
            <a:pPr algn="ctr"/>
            <a:r>
              <a:rPr lang="en-US" sz="2200" dirty="0"/>
              <a:t>from the size, you can compute the </a:t>
            </a:r>
            <a:r>
              <a:rPr lang="en-US" sz="2200" b="1" dirty="0"/>
              <a:t>mask</a:t>
            </a:r>
            <a:r>
              <a:rPr lang="en-US" sz="2200" dirty="0"/>
              <a:t> for each field.</a:t>
            </a:r>
            <a:endParaRPr lang="en-US" sz="2200" b="1" dirty="0"/>
          </a:p>
        </p:txBody>
      </p:sp>
    </p:spTree>
    <p:extLst>
      <p:ext uri="{BB962C8B-B14F-4D97-AF65-F5344CB8AC3E}">
        <p14:creationId xmlns:p14="http://schemas.microsoft.com/office/powerpoint/2010/main" val="35958302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6129-DA29-A94F-BFB1-763D2B4C65C3}"/>
              </a:ext>
            </a:extLst>
          </p:cNvPr>
          <p:cNvSpPr>
            <a:spLocks noGrp="1"/>
          </p:cNvSpPr>
          <p:nvPr>
            <p:ph type="title"/>
          </p:nvPr>
        </p:nvSpPr>
        <p:spPr/>
        <p:txBody>
          <a:bodyPr/>
          <a:lstStyle/>
          <a:p>
            <a:r>
              <a:rPr lang="en-US" dirty="0" err="1"/>
              <a:t>Shift'n'mask</a:t>
            </a:r>
            <a:endParaRPr lang="en-US" dirty="0"/>
          </a:p>
        </p:txBody>
      </p:sp>
      <p:sp>
        <p:nvSpPr>
          <p:cNvPr id="3" name="Content Placeholder 2">
            <a:extLst>
              <a:ext uri="{FF2B5EF4-FFF2-40B4-BE49-F238E27FC236}">
                <a16:creationId xmlns:a16="http://schemas.microsoft.com/office/drawing/2014/main" id="{C60A0628-B9B7-C94C-9495-E8D4A325A12C}"/>
              </a:ext>
            </a:extLst>
          </p:cNvPr>
          <p:cNvSpPr>
            <a:spLocks noGrp="1"/>
          </p:cNvSpPr>
          <p:nvPr>
            <p:ph idx="1"/>
          </p:nvPr>
        </p:nvSpPr>
        <p:spPr>
          <a:xfrm>
            <a:off x="152400" y="495301"/>
            <a:ext cx="8991600" cy="495301"/>
          </a:xfrm>
        </p:spPr>
        <p:txBody>
          <a:bodyPr/>
          <a:lstStyle/>
          <a:p>
            <a:r>
              <a:rPr lang="en-US" dirty="0"/>
              <a:t>here's the specification for our floats:</a:t>
            </a:r>
          </a:p>
        </p:txBody>
      </p:sp>
      <p:sp>
        <p:nvSpPr>
          <p:cNvPr id="4" name="Footer Placeholder 3">
            <a:extLst>
              <a:ext uri="{FF2B5EF4-FFF2-40B4-BE49-F238E27FC236}">
                <a16:creationId xmlns:a16="http://schemas.microsoft.com/office/drawing/2014/main" id="{D3A36675-D3C7-7B46-AA5E-AB3A3BB8F411}"/>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89945E5A-B652-CA47-91B0-2858B47F3B14}"/>
              </a:ext>
            </a:extLst>
          </p:cNvPr>
          <p:cNvSpPr>
            <a:spLocks noGrp="1"/>
          </p:cNvSpPr>
          <p:nvPr>
            <p:ph type="sldNum" sz="quarter" idx="12"/>
          </p:nvPr>
        </p:nvSpPr>
        <p:spPr/>
        <p:txBody>
          <a:bodyPr/>
          <a:lstStyle/>
          <a:p>
            <a:fld id="{3552B95B-556F-44BD-91A5-D80C1B9E2BB3}" type="slidenum">
              <a:rPr lang="en-US" smtClean="0"/>
              <a:pPr/>
              <a:t>19</a:t>
            </a:fld>
            <a:endParaRPr lang="en-US"/>
          </a:p>
        </p:txBody>
      </p:sp>
      <p:graphicFrame>
        <p:nvGraphicFramePr>
          <p:cNvPr id="6" name="Table 5">
            <a:extLst>
              <a:ext uri="{FF2B5EF4-FFF2-40B4-BE49-F238E27FC236}">
                <a16:creationId xmlns:a16="http://schemas.microsoft.com/office/drawing/2014/main" id="{F0F4C39B-AC59-6C44-9DFE-72C9CBD70AB2}"/>
              </a:ext>
            </a:extLst>
          </p:cNvPr>
          <p:cNvGraphicFramePr>
            <a:graphicFrameLocks noGrp="1"/>
          </p:cNvGraphicFramePr>
          <p:nvPr>
            <p:extLst>
              <p:ext uri="{D42A27DB-BD31-4B8C-83A1-F6EECF244321}">
                <p14:modId xmlns:p14="http://schemas.microsoft.com/office/powerpoint/2010/main" val="469285003"/>
              </p:ext>
            </p:extLst>
          </p:nvPr>
        </p:nvGraphicFramePr>
        <p:xfrm>
          <a:off x="381000" y="1285822"/>
          <a:ext cx="8229600" cy="1016786"/>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5181600">
                  <a:extLst>
                    <a:ext uri="{9D8B030D-6E8A-4147-A177-3AD203B41FA5}">
                      <a16:colId xmlns:a16="http://schemas.microsoft.com/office/drawing/2014/main" val="20010"/>
                    </a:ext>
                  </a:extLst>
                </a:gridCol>
                <a:gridCol w="685800">
                  <a:extLst>
                    <a:ext uri="{9D8B030D-6E8A-4147-A177-3AD203B41FA5}">
                      <a16:colId xmlns:a16="http://schemas.microsoft.com/office/drawing/2014/main" val="20011"/>
                    </a:ext>
                  </a:extLst>
                </a:gridCol>
              </a:tblGrid>
              <a:tr h="413986">
                <a:tc>
                  <a:txBody>
                    <a:bodyPr/>
                    <a:lstStyle/>
                    <a:p>
                      <a:pPr algn="ctr"/>
                      <a:r>
                        <a:rPr lang="en-US" sz="2400" dirty="0"/>
                        <a:t>31</a:t>
                      </a:r>
                      <a:endParaRPr lang="en-US" sz="2400" dirty="0">
                        <a:latin typeface="Segoe UI" charset="0"/>
                        <a:ea typeface="Segoe UI" charset="0"/>
                        <a:cs typeface="Segoe UI" charset="0"/>
                      </a:endParaRPr>
                    </a:p>
                  </a:txBody>
                  <a:tcPr marL="58307" marR="58307" marT="58307" marB="58307" anchor="b"/>
                </a:tc>
                <a:tc>
                  <a:txBody>
                    <a:bodyPr/>
                    <a:lstStyle/>
                    <a:p>
                      <a:pPr algn="l"/>
                      <a:r>
                        <a:rPr lang="en-US" sz="2400" dirty="0">
                          <a:latin typeface="Segoe UI" charset="0"/>
                          <a:ea typeface="Segoe UI" charset="0"/>
                          <a:cs typeface="Segoe UI" charset="0"/>
                        </a:rPr>
                        <a:t>30</a:t>
                      </a:r>
                    </a:p>
                  </a:txBody>
                  <a:tcPr marL="58307" marR="58307" marT="58307" marB="58307" anchor="b">
                    <a:lnR w="12700" cap="flat" cmpd="sng" algn="ctr">
                      <a:noFill/>
                      <a:prstDash val="solid"/>
                      <a:round/>
                      <a:headEnd type="none" w="med" len="med"/>
                      <a:tailEnd type="none" w="med" len="med"/>
                    </a:lnR>
                  </a:tcPr>
                </a:tc>
                <a:tc>
                  <a:txBody>
                    <a:bodyPr/>
                    <a:lstStyle/>
                    <a:p>
                      <a:pPr algn="r"/>
                      <a:r>
                        <a:rPr lang="en-US" sz="2400" dirty="0"/>
                        <a:t>23</a:t>
                      </a:r>
                      <a:endParaRPr lang="en-US" sz="2400" dirty="0">
                        <a:latin typeface="Segoe UI" charset="0"/>
                        <a:ea typeface="Segoe UI" charset="0"/>
                        <a:cs typeface="Segoe UI" charset="0"/>
                      </a:endParaRPr>
                    </a:p>
                  </a:txBody>
                  <a:tcPr marL="58307" marR="58307" marT="58307" marB="58307" anchor="b">
                    <a:lnL w="12700" cap="flat" cmpd="sng" algn="ctr">
                      <a:noFill/>
                      <a:prstDash val="solid"/>
                      <a:round/>
                      <a:headEnd type="none" w="med" len="med"/>
                      <a:tailEnd type="none" w="med" len="med"/>
                    </a:lnL>
                  </a:tcPr>
                </a:tc>
                <a:tc>
                  <a:txBody>
                    <a:bodyPr/>
                    <a:lstStyle/>
                    <a:p>
                      <a:pPr algn="l"/>
                      <a:r>
                        <a:rPr lang="en-US" sz="2400" dirty="0">
                          <a:latin typeface="Segoe UI" charset="0"/>
                          <a:ea typeface="Segoe UI" charset="0"/>
                          <a:cs typeface="Segoe UI" charset="0"/>
                        </a:rPr>
                        <a:t>22</a:t>
                      </a:r>
                    </a:p>
                  </a:txBody>
                  <a:tcPr marL="58307" marR="58307" marT="58307" marB="58307" anchor="b">
                    <a:lnR w="12700" cap="flat" cmpd="sng" algn="ctr">
                      <a:noFill/>
                      <a:prstDash val="solid"/>
                      <a:round/>
                      <a:headEnd type="none" w="med" len="med"/>
                      <a:tailEnd type="none" w="med" len="med"/>
                    </a:lnR>
                  </a:tcPr>
                </a:tc>
                <a:tc>
                  <a:txBody>
                    <a:bodyPr/>
                    <a:lstStyle/>
                    <a:p>
                      <a:pPr algn="r"/>
                      <a:r>
                        <a:rPr lang="en-US" sz="2400" dirty="0">
                          <a:latin typeface="Segoe UI" charset="0"/>
                          <a:ea typeface="Segoe UI" charset="0"/>
                          <a:cs typeface="Segoe UI" charset="0"/>
                        </a:rPr>
                        <a:t>0</a:t>
                      </a:r>
                    </a:p>
                  </a:txBody>
                  <a:tcPr marL="58307" marR="58307" marT="58307" marB="58307" anchor="b">
                    <a:lnL w="12700" cap="flat" cmpd="sng" algn="ctr">
                      <a:noFill/>
                      <a:prstDash val="solid"/>
                      <a:round/>
                      <a:headEnd type="none" w="med" len="med"/>
                      <a:tailEnd type="none" w="med" len="med"/>
                    </a:lnL>
                  </a:tcPr>
                </a:tc>
                <a:extLst>
                  <a:ext uri="{0D108BD9-81ED-4DB2-BD59-A6C34878D82A}">
                    <a16:rowId xmlns:a16="http://schemas.microsoft.com/office/drawing/2014/main" val="10000"/>
                  </a:ext>
                </a:extLst>
              </a:tr>
              <a:tr h="500414">
                <a:tc>
                  <a:txBody>
                    <a:bodyPr/>
                    <a:lstStyle/>
                    <a:p>
                      <a:pPr algn="ctr"/>
                      <a:r>
                        <a:rPr lang="en-US" sz="2700" b="1" dirty="0"/>
                        <a:t>S</a:t>
                      </a:r>
                      <a:endParaRPr lang="en-US" sz="2700" b="1" dirty="0">
                        <a:latin typeface="+mn-lt"/>
                        <a:ea typeface="Consolas" charset="0"/>
                        <a:cs typeface="Consolas" charset="0"/>
                      </a:endParaRPr>
                    </a:p>
                  </a:txBody>
                  <a:tcPr marL="107692" marR="107692" marT="53846" marB="53846">
                    <a:solidFill>
                      <a:srgbClr val="95B3D7"/>
                    </a:solidFill>
                  </a:tcPr>
                </a:tc>
                <a:tc gridSpan="2">
                  <a:txBody>
                    <a:bodyPr/>
                    <a:lstStyle/>
                    <a:p>
                      <a:pPr algn="ctr"/>
                      <a:r>
                        <a:rPr lang="en-US" sz="2800" b="1" dirty="0"/>
                        <a:t>exponent</a:t>
                      </a:r>
                      <a:endParaRPr lang="en-US" sz="2400" b="1" dirty="0">
                        <a:latin typeface="+mn-lt"/>
                        <a:ea typeface="Consolas" charset="0"/>
                        <a:cs typeface="Consolas" charset="0"/>
                      </a:endParaRPr>
                    </a:p>
                  </a:txBody>
                  <a:tcPr marL="107692" marR="107692" marT="53846" marB="53846">
                    <a:solidFill>
                      <a:schemeClr val="tx2">
                        <a:lumMod val="60000"/>
                        <a:lumOff val="40000"/>
                      </a:schemeClr>
                    </a:solidFill>
                  </a:tcPr>
                </a:tc>
                <a:tc hMerge="1">
                  <a:txBody>
                    <a:bodyPr/>
                    <a:lstStyle/>
                    <a:p>
                      <a:endParaRPr lang="en-US"/>
                    </a:p>
                  </a:txBody>
                  <a:tcPr/>
                </a:tc>
                <a:tc gridSpan="2">
                  <a:txBody>
                    <a:bodyPr/>
                    <a:lstStyle/>
                    <a:p>
                      <a:pPr algn="ctr"/>
                      <a:r>
                        <a:rPr lang="en-US" sz="2700" b="1" dirty="0">
                          <a:latin typeface="+mn-lt"/>
                          <a:ea typeface="Consolas" charset="0"/>
                          <a:cs typeface="Consolas" charset="0"/>
                        </a:rPr>
                        <a:t>significand</a:t>
                      </a:r>
                      <a:r>
                        <a:rPr lang="en-US" sz="1200" b="1" dirty="0">
                          <a:latin typeface="+mn-lt"/>
                          <a:ea typeface="Consolas" charset="0"/>
                          <a:cs typeface="Consolas" charset="0"/>
                        </a:rPr>
                        <a:t>?</a:t>
                      </a:r>
                      <a:endParaRPr lang="en-US" sz="2700" b="1" dirty="0">
                        <a:latin typeface="+mn-lt"/>
                        <a:ea typeface="Consolas" charset="0"/>
                        <a:cs typeface="Consolas" charset="0"/>
                      </a:endParaRPr>
                    </a:p>
                  </a:txBody>
                  <a:tcPr marL="107692" marR="107692" marT="53846" marB="53846">
                    <a:solidFill>
                      <a:schemeClr val="accent2">
                        <a:lumMod val="60000"/>
                        <a:lumOff val="40000"/>
                      </a:schemeClr>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7" name="TextBox 6">
            <a:extLst>
              <a:ext uri="{FF2B5EF4-FFF2-40B4-BE49-F238E27FC236}">
                <a16:creationId xmlns:a16="http://schemas.microsoft.com/office/drawing/2014/main" id="{5AF8E0C8-FA0B-1041-986C-32B4FD63BBED}"/>
              </a:ext>
            </a:extLst>
          </p:cNvPr>
          <p:cNvSpPr txBox="1"/>
          <p:nvPr/>
        </p:nvSpPr>
        <p:spPr>
          <a:xfrm>
            <a:off x="228600" y="2375596"/>
            <a:ext cx="5715000" cy="1107996"/>
          </a:xfrm>
          <a:prstGeom prst="rect">
            <a:avLst/>
          </a:prstGeom>
          <a:noFill/>
        </p:spPr>
        <p:txBody>
          <a:bodyPr wrap="square" rtlCol="0">
            <a:spAutoFit/>
          </a:bodyPr>
          <a:lstStyle/>
          <a:p>
            <a:r>
              <a:rPr lang="en-US" sz="2200" dirty="0">
                <a:solidFill>
                  <a:srgbClr val="FF0000"/>
                </a:solidFill>
              </a:rPr>
              <a:t>to extract </a:t>
            </a:r>
            <a:r>
              <a:rPr lang="en-US" sz="2200" b="1" dirty="0">
                <a:solidFill>
                  <a:srgbClr val="FF0000"/>
                </a:solidFill>
              </a:rPr>
              <a:t>one field </a:t>
            </a:r>
            <a:r>
              <a:rPr lang="en-US" sz="2200" dirty="0">
                <a:solidFill>
                  <a:srgbClr val="FF0000"/>
                </a:solidFill>
              </a:rPr>
              <a:t>from a bitfield:</a:t>
            </a:r>
          </a:p>
          <a:p>
            <a:r>
              <a:rPr lang="en-US" sz="2200" dirty="0">
                <a:solidFill>
                  <a:srgbClr val="FF0000"/>
                </a:solidFill>
              </a:rPr>
              <a:t>    </a:t>
            </a:r>
            <a:r>
              <a:rPr lang="en-US" sz="2200" dirty="0"/>
              <a:t>1. shift right by its position</a:t>
            </a:r>
          </a:p>
          <a:p>
            <a:r>
              <a:rPr lang="en-US" sz="2200" dirty="0"/>
              <a:t>    2. isolate the lower </a:t>
            </a:r>
            <a:r>
              <a:rPr lang="en-US" sz="2200" i="1" dirty="0"/>
              <a:t>size</a:t>
            </a:r>
            <a:r>
              <a:rPr lang="en-US" sz="2200" dirty="0"/>
              <a:t> bits with a mask</a:t>
            </a:r>
          </a:p>
        </p:txBody>
      </p:sp>
      <p:sp>
        <p:nvSpPr>
          <p:cNvPr id="11" name="TextBox 10">
            <a:extLst>
              <a:ext uri="{FF2B5EF4-FFF2-40B4-BE49-F238E27FC236}">
                <a16:creationId xmlns:a16="http://schemas.microsoft.com/office/drawing/2014/main" id="{E8A008F9-228F-014D-AAD8-5F1E95029816}"/>
              </a:ext>
            </a:extLst>
          </p:cNvPr>
          <p:cNvSpPr txBox="1"/>
          <p:nvPr/>
        </p:nvSpPr>
        <p:spPr>
          <a:xfrm>
            <a:off x="609600" y="3571821"/>
            <a:ext cx="5311069" cy="523220"/>
          </a:xfrm>
          <a:prstGeom prst="rect">
            <a:avLst/>
          </a:prstGeom>
          <a:noFill/>
        </p:spPr>
        <p:txBody>
          <a:bodyPr wrap="none" rtlCol="0">
            <a:spAutoFit/>
          </a:bodyPr>
          <a:lstStyle/>
          <a:p>
            <a:r>
              <a:rPr lang="en-US" sz="2800" b="1" dirty="0">
                <a:solidFill>
                  <a:srgbClr val="0070C0"/>
                </a:solidFill>
                <a:latin typeface="Consolas" panose="020B0609020204030204" pitchFamily="49" charset="0"/>
                <a:cs typeface="Consolas" panose="020B0609020204030204" pitchFamily="49" charset="0"/>
              </a:rPr>
              <a:t>sign</a:t>
            </a:r>
            <a:r>
              <a:rPr lang="en-US" sz="2800" b="1" dirty="0">
                <a:latin typeface="Consolas" panose="020B0609020204030204" pitchFamily="49" charset="0"/>
                <a:cs typeface="Consolas" panose="020B0609020204030204" pitchFamily="49" charset="0"/>
              </a:rPr>
              <a:t>        = (f &gt;&gt;   ) &amp; </a:t>
            </a:r>
          </a:p>
        </p:txBody>
      </p:sp>
      <p:sp>
        <p:nvSpPr>
          <p:cNvPr id="12" name="TextBox 11">
            <a:extLst>
              <a:ext uri="{FF2B5EF4-FFF2-40B4-BE49-F238E27FC236}">
                <a16:creationId xmlns:a16="http://schemas.microsoft.com/office/drawing/2014/main" id="{D92DFE7F-2EEF-6446-A393-972ED4496AA9}"/>
              </a:ext>
            </a:extLst>
          </p:cNvPr>
          <p:cNvSpPr txBox="1"/>
          <p:nvPr/>
        </p:nvSpPr>
        <p:spPr>
          <a:xfrm>
            <a:off x="4495800" y="3571821"/>
            <a:ext cx="579005" cy="523220"/>
          </a:xfrm>
          <a:prstGeom prst="rect">
            <a:avLst/>
          </a:prstGeom>
          <a:noFill/>
        </p:spPr>
        <p:txBody>
          <a:bodyPr wrap="none" rtlCol="0">
            <a:spAutoFit/>
          </a:bodyPr>
          <a:lstStyle/>
          <a:p>
            <a:r>
              <a:rPr lang="en-US" sz="2800" i="1" dirty="0">
                <a:solidFill>
                  <a:srgbClr val="FF0000"/>
                </a:solidFill>
                <a:latin typeface="Consolas" panose="020B0609020204030204" pitchFamily="49" charset="0"/>
                <a:cs typeface="Consolas" panose="020B0609020204030204" pitchFamily="49" charset="0"/>
              </a:rPr>
              <a:t>31</a:t>
            </a:r>
          </a:p>
        </p:txBody>
      </p:sp>
      <p:sp>
        <p:nvSpPr>
          <p:cNvPr id="13" name="TextBox 12">
            <a:extLst>
              <a:ext uri="{FF2B5EF4-FFF2-40B4-BE49-F238E27FC236}">
                <a16:creationId xmlns:a16="http://schemas.microsoft.com/office/drawing/2014/main" id="{59E93154-C408-914F-BB24-56C6AFA386A4}"/>
              </a:ext>
            </a:extLst>
          </p:cNvPr>
          <p:cNvSpPr txBox="1"/>
          <p:nvPr/>
        </p:nvSpPr>
        <p:spPr>
          <a:xfrm>
            <a:off x="5666533" y="3571821"/>
            <a:ext cx="776175" cy="523220"/>
          </a:xfrm>
          <a:prstGeom prst="rect">
            <a:avLst/>
          </a:prstGeom>
          <a:noFill/>
        </p:spPr>
        <p:txBody>
          <a:bodyPr wrap="none" rtlCol="0">
            <a:spAutoFit/>
          </a:bodyPr>
          <a:lstStyle/>
          <a:p>
            <a:r>
              <a:rPr lang="en-US" sz="2800" dirty="0">
                <a:solidFill>
                  <a:srgbClr val="FF0000"/>
                </a:solidFill>
                <a:latin typeface="Consolas" panose="020B0609020204030204" pitchFamily="49" charset="0"/>
                <a:cs typeface="Consolas" panose="020B0609020204030204" pitchFamily="49" charset="0"/>
              </a:rPr>
              <a:t>0x1</a:t>
            </a:r>
            <a:endParaRPr lang="en-US" sz="2800" i="1" dirty="0">
              <a:solidFill>
                <a:srgbClr val="FF0000"/>
              </a:solidFill>
              <a:latin typeface="Consolas" panose="020B0609020204030204" pitchFamily="49" charset="0"/>
              <a:cs typeface="Consolas" panose="020B0609020204030204" pitchFamily="49" charset="0"/>
            </a:endParaRPr>
          </a:p>
        </p:txBody>
      </p:sp>
      <p:sp>
        <p:nvSpPr>
          <p:cNvPr id="14" name="TextBox 13">
            <a:extLst>
              <a:ext uri="{FF2B5EF4-FFF2-40B4-BE49-F238E27FC236}">
                <a16:creationId xmlns:a16="http://schemas.microsoft.com/office/drawing/2014/main" id="{C5C91B49-6734-A84A-A98D-BF2C0614164C}"/>
              </a:ext>
            </a:extLst>
          </p:cNvPr>
          <p:cNvSpPr txBox="1"/>
          <p:nvPr/>
        </p:nvSpPr>
        <p:spPr>
          <a:xfrm>
            <a:off x="609600" y="4014046"/>
            <a:ext cx="5311069" cy="523220"/>
          </a:xfrm>
          <a:prstGeom prst="rect">
            <a:avLst/>
          </a:prstGeom>
          <a:noFill/>
        </p:spPr>
        <p:txBody>
          <a:bodyPr wrap="none" rtlCol="0">
            <a:spAutoFit/>
          </a:bodyPr>
          <a:lstStyle/>
          <a:p>
            <a:r>
              <a:rPr lang="en-US" sz="2800" b="1" dirty="0">
                <a:solidFill>
                  <a:srgbClr val="00B050"/>
                </a:solidFill>
                <a:latin typeface="Consolas" panose="020B0609020204030204" pitchFamily="49" charset="0"/>
                <a:cs typeface="Consolas" panose="020B0609020204030204" pitchFamily="49" charset="0"/>
              </a:rPr>
              <a:t>exponent</a:t>
            </a:r>
            <a:r>
              <a:rPr lang="en-US" sz="2800" b="1" dirty="0">
                <a:latin typeface="Consolas" panose="020B0609020204030204" pitchFamily="49" charset="0"/>
                <a:cs typeface="Consolas" panose="020B0609020204030204" pitchFamily="49" charset="0"/>
              </a:rPr>
              <a:t>    = (f &gt;&gt;   ) &amp; </a:t>
            </a:r>
          </a:p>
        </p:txBody>
      </p:sp>
      <p:sp>
        <p:nvSpPr>
          <p:cNvPr id="15" name="TextBox 14">
            <a:extLst>
              <a:ext uri="{FF2B5EF4-FFF2-40B4-BE49-F238E27FC236}">
                <a16:creationId xmlns:a16="http://schemas.microsoft.com/office/drawing/2014/main" id="{BDA890F9-BB8E-C14D-967A-36788787E9C9}"/>
              </a:ext>
            </a:extLst>
          </p:cNvPr>
          <p:cNvSpPr txBox="1"/>
          <p:nvPr/>
        </p:nvSpPr>
        <p:spPr>
          <a:xfrm>
            <a:off x="4495800" y="4014046"/>
            <a:ext cx="579005" cy="523220"/>
          </a:xfrm>
          <a:prstGeom prst="rect">
            <a:avLst/>
          </a:prstGeom>
          <a:noFill/>
        </p:spPr>
        <p:txBody>
          <a:bodyPr wrap="none" rtlCol="0">
            <a:spAutoFit/>
          </a:bodyPr>
          <a:lstStyle/>
          <a:p>
            <a:r>
              <a:rPr lang="en-US" sz="2800" i="1" dirty="0">
                <a:solidFill>
                  <a:srgbClr val="FF0000"/>
                </a:solidFill>
                <a:latin typeface="Consolas" panose="020B0609020204030204" pitchFamily="49" charset="0"/>
                <a:cs typeface="Consolas" panose="020B0609020204030204" pitchFamily="49" charset="0"/>
              </a:rPr>
              <a:t>23</a:t>
            </a:r>
          </a:p>
        </p:txBody>
      </p:sp>
      <p:sp>
        <p:nvSpPr>
          <p:cNvPr id="16" name="TextBox 15">
            <a:extLst>
              <a:ext uri="{FF2B5EF4-FFF2-40B4-BE49-F238E27FC236}">
                <a16:creationId xmlns:a16="http://schemas.microsoft.com/office/drawing/2014/main" id="{B9738059-D502-1D4C-8B0A-DE3F7D81E20F}"/>
              </a:ext>
            </a:extLst>
          </p:cNvPr>
          <p:cNvSpPr txBox="1"/>
          <p:nvPr/>
        </p:nvSpPr>
        <p:spPr>
          <a:xfrm>
            <a:off x="5661368" y="4014046"/>
            <a:ext cx="973343" cy="523220"/>
          </a:xfrm>
          <a:prstGeom prst="rect">
            <a:avLst/>
          </a:prstGeom>
          <a:noFill/>
        </p:spPr>
        <p:txBody>
          <a:bodyPr wrap="none" rtlCol="0">
            <a:spAutoFit/>
          </a:bodyPr>
          <a:lstStyle/>
          <a:p>
            <a:r>
              <a:rPr lang="en-US" sz="2800" dirty="0">
                <a:solidFill>
                  <a:srgbClr val="FF0000"/>
                </a:solidFill>
                <a:latin typeface="Consolas" panose="020B0609020204030204" pitchFamily="49" charset="0"/>
                <a:cs typeface="Consolas" panose="020B0609020204030204" pitchFamily="49" charset="0"/>
              </a:rPr>
              <a:t>0xFF</a:t>
            </a:r>
            <a:endParaRPr lang="en-US" sz="2800" i="1" dirty="0">
              <a:solidFill>
                <a:srgbClr val="FF0000"/>
              </a:solidFill>
              <a:latin typeface="Consolas" panose="020B0609020204030204" pitchFamily="49" charset="0"/>
              <a:cs typeface="Consolas" panose="020B0609020204030204" pitchFamily="49" charset="0"/>
            </a:endParaRPr>
          </a:p>
        </p:txBody>
      </p:sp>
      <p:sp>
        <p:nvSpPr>
          <p:cNvPr id="17" name="TextBox 16">
            <a:extLst>
              <a:ext uri="{FF2B5EF4-FFF2-40B4-BE49-F238E27FC236}">
                <a16:creationId xmlns:a16="http://schemas.microsoft.com/office/drawing/2014/main" id="{F4FD77ED-D426-DC4B-B056-6B0B34585AE5}"/>
              </a:ext>
            </a:extLst>
          </p:cNvPr>
          <p:cNvSpPr txBox="1"/>
          <p:nvPr/>
        </p:nvSpPr>
        <p:spPr>
          <a:xfrm>
            <a:off x="609600" y="4471063"/>
            <a:ext cx="5311069" cy="523220"/>
          </a:xfrm>
          <a:prstGeom prst="rect">
            <a:avLst/>
          </a:prstGeom>
          <a:noFill/>
        </p:spPr>
        <p:txBody>
          <a:bodyPr wrap="none" rtlCol="0">
            <a:spAutoFit/>
          </a:bodyPr>
          <a:lstStyle/>
          <a:p>
            <a:r>
              <a:rPr lang="en-US" sz="2800" b="1" dirty="0">
                <a:solidFill>
                  <a:srgbClr val="FF0000"/>
                </a:solidFill>
                <a:latin typeface="Consolas" panose="020B0609020204030204" pitchFamily="49" charset="0"/>
                <a:cs typeface="Consolas" panose="020B0609020204030204" pitchFamily="49" charset="0"/>
              </a:rPr>
              <a:t>significand</a:t>
            </a:r>
            <a:r>
              <a:rPr lang="en-US" sz="2800" b="1" dirty="0">
                <a:latin typeface="Consolas" panose="020B0609020204030204" pitchFamily="49" charset="0"/>
                <a:cs typeface="Consolas" panose="020B0609020204030204" pitchFamily="49" charset="0"/>
              </a:rPr>
              <a:t> = (f &gt;&gt;  )  &amp; </a:t>
            </a:r>
          </a:p>
        </p:txBody>
      </p:sp>
      <p:sp>
        <p:nvSpPr>
          <p:cNvPr id="18" name="TextBox 17">
            <a:extLst>
              <a:ext uri="{FF2B5EF4-FFF2-40B4-BE49-F238E27FC236}">
                <a16:creationId xmlns:a16="http://schemas.microsoft.com/office/drawing/2014/main" id="{B91A62EB-63D4-D34C-8910-82D55CD54F91}"/>
              </a:ext>
            </a:extLst>
          </p:cNvPr>
          <p:cNvSpPr txBox="1"/>
          <p:nvPr/>
        </p:nvSpPr>
        <p:spPr>
          <a:xfrm>
            <a:off x="4495800" y="4471063"/>
            <a:ext cx="381836" cy="523220"/>
          </a:xfrm>
          <a:prstGeom prst="rect">
            <a:avLst/>
          </a:prstGeom>
          <a:noFill/>
        </p:spPr>
        <p:txBody>
          <a:bodyPr wrap="none" rtlCol="0">
            <a:spAutoFit/>
          </a:bodyPr>
          <a:lstStyle/>
          <a:p>
            <a:r>
              <a:rPr lang="en-US" sz="2800" i="1" dirty="0">
                <a:solidFill>
                  <a:srgbClr val="FF0000"/>
                </a:solidFill>
                <a:latin typeface="Consolas" panose="020B0609020204030204" pitchFamily="49" charset="0"/>
                <a:cs typeface="Consolas" panose="020B0609020204030204" pitchFamily="49" charset="0"/>
              </a:rPr>
              <a:t>0</a:t>
            </a:r>
          </a:p>
        </p:txBody>
      </p:sp>
      <p:sp>
        <p:nvSpPr>
          <p:cNvPr id="19" name="TextBox 18">
            <a:extLst>
              <a:ext uri="{FF2B5EF4-FFF2-40B4-BE49-F238E27FC236}">
                <a16:creationId xmlns:a16="http://schemas.microsoft.com/office/drawing/2014/main" id="{8AE5DC49-3AC7-954A-830F-9A5007077F5B}"/>
              </a:ext>
            </a:extLst>
          </p:cNvPr>
          <p:cNvSpPr txBox="1"/>
          <p:nvPr/>
        </p:nvSpPr>
        <p:spPr>
          <a:xfrm>
            <a:off x="5661368" y="4471063"/>
            <a:ext cx="1762021" cy="523220"/>
          </a:xfrm>
          <a:prstGeom prst="rect">
            <a:avLst/>
          </a:prstGeom>
          <a:noFill/>
        </p:spPr>
        <p:txBody>
          <a:bodyPr wrap="none" rtlCol="0">
            <a:spAutoFit/>
          </a:bodyPr>
          <a:lstStyle/>
          <a:p>
            <a:r>
              <a:rPr lang="en-US" sz="2800" dirty="0">
                <a:solidFill>
                  <a:srgbClr val="FF0000"/>
                </a:solidFill>
                <a:latin typeface="Consolas" panose="020B0609020204030204" pitchFamily="49" charset="0"/>
                <a:cs typeface="Consolas" panose="020B0609020204030204" pitchFamily="49" charset="0"/>
              </a:rPr>
              <a:t>0x7FFFFF</a:t>
            </a:r>
            <a:endParaRPr lang="en-US" sz="2800" i="1" dirty="0">
              <a:solidFill>
                <a:srgbClr val="FF0000"/>
              </a:solidFill>
              <a:latin typeface="Consolas" panose="020B0609020204030204" pitchFamily="49" charset="0"/>
              <a:cs typeface="Consolas" panose="020B0609020204030204" pitchFamily="49" charset="0"/>
            </a:endParaRPr>
          </a:p>
        </p:txBody>
      </p:sp>
      <p:sp>
        <p:nvSpPr>
          <p:cNvPr id="24" name="TextBox 23">
            <a:extLst>
              <a:ext uri="{FF2B5EF4-FFF2-40B4-BE49-F238E27FC236}">
                <a16:creationId xmlns:a16="http://schemas.microsoft.com/office/drawing/2014/main" id="{54C6E829-8A8B-B749-BC98-4FD6B1F5A9F5}"/>
              </a:ext>
            </a:extLst>
          </p:cNvPr>
          <p:cNvSpPr txBox="1"/>
          <p:nvPr/>
        </p:nvSpPr>
        <p:spPr>
          <a:xfrm>
            <a:off x="2663845" y="5033546"/>
            <a:ext cx="3047810" cy="338554"/>
          </a:xfrm>
          <a:prstGeom prst="rect">
            <a:avLst/>
          </a:prstGeom>
          <a:noFill/>
        </p:spPr>
        <p:txBody>
          <a:bodyPr wrap="square" rtlCol="0">
            <a:spAutoFit/>
          </a:bodyPr>
          <a:lstStyle/>
          <a:p>
            <a:pPr algn="ctr"/>
            <a:r>
              <a:rPr lang="en-US" sz="1600" dirty="0"/>
              <a:t>(shifting right by 0 is optional.)</a:t>
            </a:r>
            <a:endParaRPr lang="en-US" sz="1600" b="1" dirty="0"/>
          </a:p>
        </p:txBody>
      </p:sp>
    </p:spTree>
    <p:extLst>
      <p:ext uri="{BB962C8B-B14F-4D97-AF65-F5344CB8AC3E}">
        <p14:creationId xmlns:p14="http://schemas.microsoft.com/office/powerpoint/2010/main" val="26112604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3"/>
      <p:bldP spid="11" grpId="0"/>
      <p:bldP spid="12" grpId="0"/>
      <p:bldP spid="13" grpId="0"/>
      <p:bldP spid="14" grpId="0"/>
      <p:bldP spid="15" grpId="0"/>
      <p:bldP spid="16" grpId="0"/>
      <p:bldP spid="17" grpId="0"/>
      <p:bldP spid="18" grpId="0"/>
      <p:bldP spid="19"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announcements</a:t>
            </a:r>
          </a:p>
        </p:txBody>
      </p:sp>
      <p:sp>
        <p:nvSpPr>
          <p:cNvPr id="3" name="Content Placeholder 2"/>
          <p:cNvSpPr>
            <a:spLocks noGrp="1"/>
          </p:cNvSpPr>
          <p:nvPr>
            <p:ph idx="1"/>
          </p:nvPr>
        </p:nvSpPr>
        <p:spPr/>
        <p:txBody>
          <a:bodyPr/>
          <a:lstStyle/>
          <a:p>
            <a:r>
              <a:rPr lang="en-US" dirty="0">
                <a:sym typeface="Wingdings" pitchFamily="2" charset="2"/>
              </a:rPr>
              <a:t>there are PLENTY of exercises that go with this lecture. do </a:t>
            </a:r>
            <a:r>
              <a:rPr lang="en-US" dirty="0" err="1">
                <a:sym typeface="Wingdings" pitchFamily="2" charset="2"/>
              </a:rPr>
              <a:t>em</a:t>
            </a:r>
            <a:r>
              <a:rPr lang="en-US" dirty="0">
                <a:sym typeface="Wingdings" pitchFamily="2" charset="2"/>
              </a:rPr>
              <a:t>.</a:t>
            </a:r>
          </a:p>
          <a:p>
            <a:pPr lvl="1"/>
            <a:r>
              <a:rPr lang="en-US" dirty="0">
                <a:sym typeface="Wingdings" pitchFamily="2" charset="2"/>
              </a:rPr>
              <a:t>and a couple Java examples on the materials page!</a:t>
            </a:r>
          </a:p>
          <a:p>
            <a:r>
              <a:rPr lang="en-US" dirty="0">
                <a:sym typeface="Wingdings" pitchFamily="2" charset="2"/>
              </a:rPr>
              <a:t>today we’ll see more practical applications of the bitwise operations that we learned about last time</a:t>
            </a:r>
          </a:p>
          <a:p>
            <a:r>
              <a:rPr lang="en-US" dirty="0">
                <a:sym typeface="Wingdings" pitchFamily="2" charset="2"/>
              </a:rPr>
              <a:t>and find out what the hell is up with floats</a:t>
            </a:r>
            <a:endParaRPr lang="en-US" sz="1600" dirty="0">
              <a:sym typeface="Wingdings" pitchFamily="2" charset="2"/>
            </a:endParaRPr>
          </a:p>
          <a:p>
            <a:r>
              <a:rPr lang="en-US" dirty="0">
                <a:sym typeface="Wingdings" pitchFamily="2" charset="2"/>
              </a:rPr>
              <a:t>we’ll start with a motivating example, then learn the technique to solve it, then come back to that example!</a:t>
            </a:r>
          </a:p>
        </p:txBody>
      </p:sp>
      <p:sp>
        <p:nvSpPr>
          <p:cNvPr id="5" name="Footer Placeholder 4"/>
          <p:cNvSpPr>
            <a:spLocks noGrp="1"/>
          </p:cNvSpPr>
          <p:nvPr>
            <p:ph type="ftr" sz="quarter" idx="11"/>
          </p:nvPr>
        </p:nvSpPr>
        <p:spPr/>
        <p:txBody>
          <a:bodyPr/>
          <a:lstStyle/>
          <a:p>
            <a:r>
              <a:rPr lang="is-IS"/>
              <a:t>CS447</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a:t>
            </a:fld>
            <a:endParaRPr lang="en-US"/>
          </a:p>
        </p:txBody>
      </p:sp>
    </p:spTree>
    <p:extLst>
      <p:ext uri="{BB962C8B-B14F-4D97-AF65-F5344CB8AC3E}">
        <p14:creationId xmlns:p14="http://schemas.microsoft.com/office/powerpoint/2010/main" val="232570208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280C8-58FA-1042-A154-4DE2F881C2F4}"/>
              </a:ext>
            </a:extLst>
          </p:cNvPr>
          <p:cNvSpPr>
            <a:spLocks noGrp="1"/>
          </p:cNvSpPr>
          <p:nvPr>
            <p:ph type="title"/>
          </p:nvPr>
        </p:nvSpPr>
        <p:spPr/>
        <p:txBody>
          <a:bodyPr/>
          <a:lstStyle/>
          <a:p>
            <a:r>
              <a:rPr lang="en-US" dirty="0"/>
              <a:t>Two bitwise operations down, two to go…</a:t>
            </a:r>
          </a:p>
        </p:txBody>
      </p:sp>
      <p:sp>
        <p:nvSpPr>
          <p:cNvPr id="3" name="Content Placeholder 2">
            <a:extLst>
              <a:ext uri="{FF2B5EF4-FFF2-40B4-BE49-F238E27FC236}">
                <a16:creationId xmlns:a16="http://schemas.microsoft.com/office/drawing/2014/main" id="{DF84E5E4-34B5-C24F-93BA-D482D55F8470}"/>
              </a:ext>
            </a:extLst>
          </p:cNvPr>
          <p:cNvSpPr>
            <a:spLocks noGrp="1"/>
          </p:cNvSpPr>
          <p:nvPr>
            <p:ph idx="1"/>
          </p:nvPr>
        </p:nvSpPr>
        <p:spPr>
          <a:xfrm>
            <a:off x="152400" y="495302"/>
            <a:ext cx="8991600" cy="843228"/>
          </a:xfrm>
        </p:spPr>
        <p:txBody>
          <a:bodyPr/>
          <a:lstStyle/>
          <a:p>
            <a:r>
              <a:rPr lang="en-US" dirty="0"/>
              <a:t>what's the opposite of right shift?</a:t>
            </a:r>
          </a:p>
          <a:p>
            <a:r>
              <a:rPr lang="en-US" dirty="0"/>
              <a:t>what's the "opposite" of AND?</a:t>
            </a:r>
          </a:p>
        </p:txBody>
      </p:sp>
      <p:sp>
        <p:nvSpPr>
          <p:cNvPr id="4" name="Footer Placeholder 3">
            <a:extLst>
              <a:ext uri="{FF2B5EF4-FFF2-40B4-BE49-F238E27FC236}">
                <a16:creationId xmlns:a16="http://schemas.microsoft.com/office/drawing/2014/main" id="{69C8070C-5594-0B4D-8B13-8B088F4FB0E5}"/>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36FCE978-EAB7-EA4A-A2C9-983E4172D233}"/>
              </a:ext>
            </a:extLst>
          </p:cNvPr>
          <p:cNvSpPr>
            <a:spLocks noGrp="1"/>
          </p:cNvSpPr>
          <p:nvPr>
            <p:ph type="sldNum" sz="quarter" idx="12"/>
          </p:nvPr>
        </p:nvSpPr>
        <p:spPr/>
        <p:txBody>
          <a:bodyPr/>
          <a:lstStyle/>
          <a:p>
            <a:fld id="{3552B95B-556F-44BD-91A5-D80C1B9E2BB3}" type="slidenum">
              <a:rPr lang="en-US" smtClean="0"/>
              <a:pPr/>
              <a:t>20</a:t>
            </a:fld>
            <a:endParaRPr lang="en-US"/>
          </a:p>
        </p:txBody>
      </p:sp>
      <p:sp>
        <p:nvSpPr>
          <p:cNvPr id="6" name="TextBox 5">
            <a:extLst>
              <a:ext uri="{FF2B5EF4-FFF2-40B4-BE49-F238E27FC236}">
                <a16:creationId xmlns:a16="http://schemas.microsoft.com/office/drawing/2014/main" id="{943620F1-F441-5B4B-9339-76566CE83BBD}"/>
              </a:ext>
            </a:extLst>
          </p:cNvPr>
          <p:cNvSpPr txBox="1"/>
          <p:nvPr/>
        </p:nvSpPr>
        <p:spPr>
          <a:xfrm>
            <a:off x="304800" y="2344187"/>
            <a:ext cx="5715000" cy="1107996"/>
          </a:xfrm>
          <a:prstGeom prst="rect">
            <a:avLst/>
          </a:prstGeom>
          <a:noFill/>
        </p:spPr>
        <p:txBody>
          <a:bodyPr wrap="square" rtlCol="0">
            <a:spAutoFit/>
          </a:bodyPr>
          <a:lstStyle/>
          <a:p>
            <a:r>
              <a:rPr lang="en-US" sz="2200" dirty="0">
                <a:solidFill>
                  <a:srgbClr val="FF0000"/>
                </a:solidFill>
              </a:rPr>
              <a:t>to encode </a:t>
            </a:r>
            <a:r>
              <a:rPr lang="en-US" sz="2200" b="1" dirty="0">
                <a:solidFill>
                  <a:srgbClr val="FF0000"/>
                </a:solidFill>
              </a:rPr>
              <a:t>multiple values</a:t>
            </a:r>
            <a:r>
              <a:rPr lang="en-US" sz="2200" dirty="0">
                <a:solidFill>
                  <a:srgbClr val="FF0000"/>
                </a:solidFill>
              </a:rPr>
              <a:t> into a bitfield:</a:t>
            </a:r>
          </a:p>
          <a:p>
            <a:r>
              <a:rPr lang="en-US" sz="2200" dirty="0">
                <a:solidFill>
                  <a:srgbClr val="FF0000"/>
                </a:solidFill>
              </a:rPr>
              <a:t>    </a:t>
            </a:r>
            <a:r>
              <a:rPr lang="en-US" sz="2200" dirty="0"/>
              <a:t>1. shift each field </a:t>
            </a:r>
            <a:r>
              <a:rPr lang="en-US" sz="2200" i="1" dirty="0"/>
              <a:t>left</a:t>
            </a:r>
            <a:r>
              <a:rPr lang="en-US" sz="2200" dirty="0"/>
              <a:t> by its position</a:t>
            </a:r>
          </a:p>
          <a:p>
            <a:r>
              <a:rPr lang="en-US" sz="2200" dirty="0"/>
              <a:t>    2. OR the resulting shifted values together</a:t>
            </a:r>
          </a:p>
        </p:txBody>
      </p:sp>
      <p:sp>
        <p:nvSpPr>
          <p:cNvPr id="8" name="TextBox 7">
            <a:extLst>
              <a:ext uri="{FF2B5EF4-FFF2-40B4-BE49-F238E27FC236}">
                <a16:creationId xmlns:a16="http://schemas.microsoft.com/office/drawing/2014/main" id="{4E6243FA-37D4-D346-B4DB-F7D0BA63A054}"/>
              </a:ext>
            </a:extLst>
          </p:cNvPr>
          <p:cNvSpPr txBox="1"/>
          <p:nvPr/>
        </p:nvSpPr>
        <p:spPr>
          <a:xfrm>
            <a:off x="58994" y="3467100"/>
            <a:ext cx="5960806" cy="1384995"/>
          </a:xfrm>
          <a:prstGeom prst="rect">
            <a:avLst/>
          </a:prstGeom>
          <a:noFill/>
        </p:spPr>
        <p:txBody>
          <a:bodyPr wrap="square" rtlCol="0">
            <a:spAutoFit/>
          </a:bodyPr>
          <a:lstStyle/>
          <a:p>
            <a:r>
              <a:rPr lang="en-US" sz="2800" b="1" dirty="0">
                <a:latin typeface="Consolas" panose="020B0609020204030204" pitchFamily="49" charset="0"/>
                <a:cs typeface="Consolas" panose="020B0609020204030204" pitchFamily="49" charset="0"/>
              </a:rPr>
              <a:t>f = (</a:t>
            </a:r>
            <a:r>
              <a:rPr lang="en-US" sz="2800" b="1" dirty="0">
                <a:solidFill>
                  <a:srgbClr val="0070C0"/>
                </a:solidFill>
                <a:latin typeface="Consolas" panose="020B0609020204030204" pitchFamily="49" charset="0"/>
                <a:cs typeface="Consolas" panose="020B0609020204030204" pitchFamily="49" charset="0"/>
              </a:rPr>
              <a:t>sign</a:t>
            </a:r>
            <a:r>
              <a:rPr lang="en-US" sz="2800" b="1" dirty="0">
                <a:latin typeface="Consolas" panose="020B0609020204030204" pitchFamily="49" charset="0"/>
                <a:cs typeface="Consolas" panose="020B0609020204030204" pitchFamily="49" charset="0"/>
              </a:rPr>
              <a:t>        &lt;&lt;   ) | </a:t>
            </a:r>
          </a:p>
          <a:p>
            <a:r>
              <a:rPr lang="en-US" sz="2800" b="1" dirty="0">
                <a:latin typeface="Consolas" panose="020B0609020204030204" pitchFamily="49" charset="0"/>
                <a:cs typeface="Consolas" panose="020B0609020204030204" pitchFamily="49" charset="0"/>
              </a:rPr>
              <a:t>    (</a:t>
            </a:r>
            <a:r>
              <a:rPr lang="en-US" sz="2800" b="1" dirty="0">
                <a:solidFill>
                  <a:srgbClr val="00B050"/>
                </a:solidFill>
                <a:latin typeface="Consolas" panose="020B0609020204030204" pitchFamily="49" charset="0"/>
                <a:cs typeface="Consolas" panose="020B0609020204030204" pitchFamily="49" charset="0"/>
              </a:rPr>
              <a:t>exponent</a:t>
            </a:r>
            <a:r>
              <a:rPr lang="en-US" sz="2800" b="1" dirty="0">
                <a:latin typeface="Consolas" panose="020B0609020204030204" pitchFamily="49" charset="0"/>
                <a:cs typeface="Consolas" panose="020B0609020204030204" pitchFamily="49" charset="0"/>
              </a:rPr>
              <a:t>    &lt;&lt;   ) | </a:t>
            </a:r>
          </a:p>
          <a:p>
            <a:r>
              <a:rPr lang="en-US" sz="2800" b="1" dirty="0">
                <a:latin typeface="Consolas" panose="020B0609020204030204" pitchFamily="49" charset="0"/>
                <a:cs typeface="Consolas" panose="020B0609020204030204" pitchFamily="49" charset="0"/>
              </a:rPr>
              <a:t>    (</a:t>
            </a:r>
            <a:r>
              <a:rPr lang="en-US" sz="2800" b="1" dirty="0">
                <a:solidFill>
                  <a:srgbClr val="FF0000"/>
                </a:solidFill>
                <a:latin typeface="Consolas" panose="020B0609020204030204" pitchFamily="49" charset="0"/>
                <a:cs typeface="Consolas" panose="020B0609020204030204" pitchFamily="49" charset="0"/>
              </a:rPr>
              <a:t>significand</a:t>
            </a:r>
            <a:r>
              <a:rPr lang="en-US" sz="2800" b="1" dirty="0">
                <a:latin typeface="Consolas" panose="020B0609020204030204" pitchFamily="49" charset="0"/>
                <a:cs typeface="Consolas" panose="020B0609020204030204" pitchFamily="49" charset="0"/>
              </a:rPr>
              <a:t> &lt;&lt;   );</a:t>
            </a:r>
          </a:p>
        </p:txBody>
      </p:sp>
      <p:sp>
        <p:nvSpPr>
          <p:cNvPr id="9" name="TextBox 8">
            <a:extLst>
              <a:ext uri="{FF2B5EF4-FFF2-40B4-BE49-F238E27FC236}">
                <a16:creationId xmlns:a16="http://schemas.microsoft.com/office/drawing/2014/main" id="{950C67F0-6E36-ED45-BC7E-BECFA3238729}"/>
              </a:ext>
            </a:extLst>
          </p:cNvPr>
          <p:cNvSpPr txBox="1"/>
          <p:nvPr/>
        </p:nvSpPr>
        <p:spPr>
          <a:xfrm>
            <a:off x="3931805" y="3467100"/>
            <a:ext cx="579005" cy="523220"/>
          </a:xfrm>
          <a:prstGeom prst="rect">
            <a:avLst/>
          </a:prstGeom>
          <a:noFill/>
        </p:spPr>
        <p:txBody>
          <a:bodyPr wrap="none" rtlCol="0">
            <a:spAutoFit/>
          </a:bodyPr>
          <a:lstStyle/>
          <a:p>
            <a:r>
              <a:rPr lang="en-US" sz="2800" i="1" dirty="0">
                <a:solidFill>
                  <a:srgbClr val="FF0000"/>
                </a:solidFill>
                <a:latin typeface="Consolas" panose="020B0609020204030204" pitchFamily="49" charset="0"/>
                <a:cs typeface="Consolas" panose="020B0609020204030204" pitchFamily="49" charset="0"/>
              </a:rPr>
              <a:t>31</a:t>
            </a:r>
          </a:p>
        </p:txBody>
      </p:sp>
      <p:sp>
        <p:nvSpPr>
          <p:cNvPr id="10" name="TextBox 9">
            <a:extLst>
              <a:ext uri="{FF2B5EF4-FFF2-40B4-BE49-F238E27FC236}">
                <a16:creationId xmlns:a16="http://schemas.microsoft.com/office/drawing/2014/main" id="{2574A347-CA1D-234E-902E-16F0DCC838E7}"/>
              </a:ext>
            </a:extLst>
          </p:cNvPr>
          <p:cNvSpPr txBox="1"/>
          <p:nvPr/>
        </p:nvSpPr>
        <p:spPr>
          <a:xfrm>
            <a:off x="3931805" y="3919049"/>
            <a:ext cx="579005" cy="523220"/>
          </a:xfrm>
          <a:prstGeom prst="rect">
            <a:avLst/>
          </a:prstGeom>
          <a:noFill/>
        </p:spPr>
        <p:txBody>
          <a:bodyPr wrap="none" rtlCol="0">
            <a:spAutoFit/>
          </a:bodyPr>
          <a:lstStyle/>
          <a:p>
            <a:r>
              <a:rPr lang="en-US" sz="2800" i="1" dirty="0">
                <a:solidFill>
                  <a:srgbClr val="FF0000"/>
                </a:solidFill>
                <a:latin typeface="Consolas" panose="020B0609020204030204" pitchFamily="49" charset="0"/>
                <a:cs typeface="Consolas" panose="020B0609020204030204" pitchFamily="49" charset="0"/>
              </a:rPr>
              <a:t>23</a:t>
            </a:r>
          </a:p>
        </p:txBody>
      </p:sp>
      <p:sp>
        <p:nvSpPr>
          <p:cNvPr id="11" name="TextBox 10">
            <a:extLst>
              <a:ext uri="{FF2B5EF4-FFF2-40B4-BE49-F238E27FC236}">
                <a16:creationId xmlns:a16="http://schemas.microsoft.com/office/drawing/2014/main" id="{87F63147-CEDE-C842-8E33-8512B24EE9C4}"/>
              </a:ext>
            </a:extLst>
          </p:cNvPr>
          <p:cNvSpPr txBox="1"/>
          <p:nvPr/>
        </p:nvSpPr>
        <p:spPr>
          <a:xfrm>
            <a:off x="3931805" y="4329935"/>
            <a:ext cx="381836" cy="523220"/>
          </a:xfrm>
          <a:prstGeom prst="rect">
            <a:avLst/>
          </a:prstGeom>
          <a:noFill/>
        </p:spPr>
        <p:txBody>
          <a:bodyPr wrap="none" rtlCol="0">
            <a:spAutoFit/>
          </a:bodyPr>
          <a:lstStyle/>
          <a:p>
            <a:r>
              <a:rPr lang="en-US" sz="2800" i="1" dirty="0">
                <a:solidFill>
                  <a:srgbClr val="FF0000"/>
                </a:solidFill>
                <a:latin typeface="Consolas" panose="020B0609020204030204" pitchFamily="49" charset="0"/>
                <a:cs typeface="Consolas" panose="020B0609020204030204" pitchFamily="49" charset="0"/>
              </a:rPr>
              <a:t>0</a:t>
            </a:r>
          </a:p>
        </p:txBody>
      </p:sp>
      <p:graphicFrame>
        <p:nvGraphicFramePr>
          <p:cNvPr id="12" name="Table 11">
            <a:extLst>
              <a:ext uri="{FF2B5EF4-FFF2-40B4-BE49-F238E27FC236}">
                <a16:creationId xmlns:a16="http://schemas.microsoft.com/office/drawing/2014/main" id="{EE2D1169-8CA2-BF40-B69C-43590D3BFE64}"/>
              </a:ext>
            </a:extLst>
          </p:cNvPr>
          <p:cNvGraphicFramePr>
            <a:graphicFrameLocks noGrp="1"/>
          </p:cNvGraphicFramePr>
          <p:nvPr>
            <p:extLst>
              <p:ext uri="{D42A27DB-BD31-4B8C-83A1-F6EECF244321}">
                <p14:modId xmlns:p14="http://schemas.microsoft.com/office/powerpoint/2010/main" val="941276321"/>
              </p:ext>
            </p:extLst>
          </p:nvPr>
        </p:nvGraphicFramePr>
        <p:xfrm>
          <a:off x="381000" y="1307314"/>
          <a:ext cx="8229600" cy="1016786"/>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5181600">
                  <a:extLst>
                    <a:ext uri="{9D8B030D-6E8A-4147-A177-3AD203B41FA5}">
                      <a16:colId xmlns:a16="http://schemas.microsoft.com/office/drawing/2014/main" val="20010"/>
                    </a:ext>
                  </a:extLst>
                </a:gridCol>
                <a:gridCol w="685800">
                  <a:extLst>
                    <a:ext uri="{9D8B030D-6E8A-4147-A177-3AD203B41FA5}">
                      <a16:colId xmlns:a16="http://schemas.microsoft.com/office/drawing/2014/main" val="20011"/>
                    </a:ext>
                  </a:extLst>
                </a:gridCol>
              </a:tblGrid>
              <a:tr h="413986">
                <a:tc>
                  <a:txBody>
                    <a:bodyPr/>
                    <a:lstStyle/>
                    <a:p>
                      <a:r>
                        <a:rPr lang="en-US" sz="2400" dirty="0"/>
                        <a:t>31</a:t>
                      </a:r>
                      <a:endParaRPr lang="en-US" sz="2400" dirty="0">
                        <a:latin typeface="Segoe UI" charset="0"/>
                        <a:ea typeface="Segoe UI" charset="0"/>
                        <a:cs typeface="Segoe UI" charset="0"/>
                      </a:endParaRPr>
                    </a:p>
                  </a:txBody>
                  <a:tcPr marL="58307" marR="58307" marT="58307" marB="58307" anchor="b"/>
                </a:tc>
                <a:tc>
                  <a:txBody>
                    <a:bodyPr/>
                    <a:lstStyle/>
                    <a:p>
                      <a:pPr algn="l"/>
                      <a:r>
                        <a:rPr lang="en-US" sz="2400" dirty="0">
                          <a:latin typeface="Segoe UI" charset="0"/>
                          <a:ea typeface="Segoe UI" charset="0"/>
                          <a:cs typeface="Segoe UI" charset="0"/>
                        </a:rPr>
                        <a:t>30</a:t>
                      </a:r>
                    </a:p>
                  </a:txBody>
                  <a:tcPr marL="58307" marR="58307" marT="58307" marB="58307" anchor="b">
                    <a:lnR w="12700" cap="flat" cmpd="sng" algn="ctr">
                      <a:noFill/>
                      <a:prstDash val="solid"/>
                      <a:round/>
                      <a:headEnd type="none" w="med" len="med"/>
                      <a:tailEnd type="none" w="med" len="med"/>
                    </a:lnR>
                  </a:tcPr>
                </a:tc>
                <a:tc>
                  <a:txBody>
                    <a:bodyPr/>
                    <a:lstStyle/>
                    <a:p>
                      <a:pPr algn="r"/>
                      <a:r>
                        <a:rPr lang="en-US" sz="2400" dirty="0"/>
                        <a:t>23</a:t>
                      </a:r>
                      <a:endParaRPr lang="en-US" sz="2400" dirty="0">
                        <a:latin typeface="Segoe UI" charset="0"/>
                        <a:ea typeface="Segoe UI" charset="0"/>
                        <a:cs typeface="Segoe UI" charset="0"/>
                      </a:endParaRPr>
                    </a:p>
                  </a:txBody>
                  <a:tcPr marL="58307" marR="58307" marT="58307" marB="58307" anchor="b">
                    <a:lnL w="12700" cap="flat" cmpd="sng" algn="ctr">
                      <a:noFill/>
                      <a:prstDash val="solid"/>
                      <a:round/>
                      <a:headEnd type="none" w="med" len="med"/>
                      <a:tailEnd type="none" w="med" len="med"/>
                    </a:lnL>
                  </a:tcPr>
                </a:tc>
                <a:tc>
                  <a:txBody>
                    <a:bodyPr/>
                    <a:lstStyle/>
                    <a:p>
                      <a:pPr algn="l"/>
                      <a:r>
                        <a:rPr lang="en-US" sz="2400" dirty="0">
                          <a:latin typeface="Segoe UI" charset="0"/>
                          <a:ea typeface="Segoe UI" charset="0"/>
                          <a:cs typeface="Segoe UI" charset="0"/>
                        </a:rPr>
                        <a:t>22</a:t>
                      </a:r>
                    </a:p>
                  </a:txBody>
                  <a:tcPr marL="58307" marR="58307" marT="58307" marB="58307" anchor="b">
                    <a:lnR w="12700" cap="flat" cmpd="sng" algn="ctr">
                      <a:noFill/>
                      <a:prstDash val="solid"/>
                      <a:round/>
                      <a:headEnd type="none" w="med" len="med"/>
                      <a:tailEnd type="none" w="med" len="med"/>
                    </a:lnR>
                  </a:tcPr>
                </a:tc>
                <a:tc>
                  <a:txBody>
                    <a:bodyPr/>
                    <a:lstStyle/>
                    <a:p>
                      <a:pPr algn="r"/>
                      <a:r>
                        <a:rPr lang="en-US" sz="2400" dirty="0">
                          <a:latin typeface="Segoe UI" charset="0"/>
                          <a:ea typeface="Segoe UI" charset="0"/>
                          <a:cs typeface="Segoe UI" charset="0"/>
                        </a:rPr>
                        <a:t>0</a:t>
                      </a:r>
                    </a:p>
                  </a:txBody>
                  <a:tcPr marL="58307" marR="58307" marT="58307" marB="58307" anchor="b">
                    <a:lnL w="12700" cap="flat" cmpd="sng" algn="ctr">
                      <a:noFill/>
                      <a:prstDash val="solid"/>
                      <a:round/>
                      <a:headEnd type="none" w="med" len="med"/>
                      <a:tailEnd type="none" w="med" len="med"/>
                    </a:lnL>
                  </a:tcPr>
                </a:tc>
                <a:extLst>
                  <a:ext uri="{0D108BD9-81ED-4DB2-BD59-A6C34878D82A}">
                    <a16:rowId xmlns:a16="http://schemas.microsoft.com/office/drawing/2014/main" val="10000"/>
                  </a:ext>
                </a:extLst>
              </a:tr>
              <a:tr h="500414">
                <a:tc>
                  <a:txBody>
                    <a:bodyPr/>
                    <a:lstStyle/>
                    <a:p>
                      <a:pPr algn="ctr"/>
                      <a:r>
                        <a:rPr lang="en-US" sz="2700" b="1" dirty="0"/>
                        <a:t>S</a:t>
                      </a:r>
                      <a:endParaRPr lang="en-US" sz="2700" b="1" dirty="0">
                        <a:latin typeface="+mn-lt"/>
                        <a:ea typeface="Consolas" charset="0"/>
                        <a:cs typeface="Consolas" charset="0"/>
                      </a:endParaRPr>
                    </a:p>
                  </a:txBody>
                  <a:tcPr marL="107692" marR="107692" marT="53846" marB="53846">
                    <a:solidFill>
                      <a:srgbClr val="95B3D7"/>
                    </a:solidFill>
                  </a:tcPr>
                </a:tc>
                <a:tc gridSpan="2">
                  <a:txBody>
                    <a:bodyPr/>
                    <a:lstStyle/>
                    <a:p>
                      <a:pPr algn="ctr"/>
                      <a:r>
                        <a:rPr lang="en-US" sz="2800" b="1" dirty="0"/>
                        <a:t>exponent</a:t>
                      </a:r>
                      <a:endParaRPr lang="en-US" sz="2400" b="1" dirty="0">
                        <a:latin typeface="+mn-lt"/>
                        <a:ea typeface="Consolas" charset="0"/>
                        <a:cs typeface="Consolas" charset="0"/>
                      </a:endParaRPr>
                    </a:p>
                  </a:txBody>
                  <a:tcPr marL="107692" marR="107692" marT="53846" marB="53846">
                    <a:solidFill>
                      <a:schemeClr val="tx2">
                        <a:lumMod val="60000"/>
                        <a:lumOff val="40000"/>
                      </a:schemeClr>
                    </a:solidFill>
                  </a:tcPr>
                </a:tc>
                <a:tc hMerge="1">
                  <a:txBody>
                    <a:bodyPr/>
                    <a:lstStyle/>
                    <a:p>
                      <a:endParaRPr lang="en-US"/>
                    </a:p>
                  </a:txBody>
                  <a:tcPr/>
                </a:tc>
                <a:tc gridSpan="2">
                  <a:txBody>
                    <a:bodyPr/>
                    <a:lstStyle/>
                    <a:p>
                      <a:pPr algn="ctr"/>
                      <a:r>
                        <a:rPr lang="en-US" sz="2700" b="1" dirty="0">
                          <a:latin typeface="+mn-lt"/>
                          <a:ea typeface="Consolas" charset="0"/>
                          <a:cs typeface="Consolas" charset="0"/>
                        </a:rPr>
                        <a:t>significand</a:t>
                      </a:r>
                    </a:p>
                  </a:txBody>
                  <a:tcPr marL="107692" marR="107692" marT="53846" marB="53846">
                    <a:solidFill>
                      <a:schemeClr val="accent2">
                        <a:lumMod val="60000"/>
                        <a:lumOff val="40000"/>
                      </a:schemeClr>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13" name="TextBox 12">
            <a:extLst>
              <a:ext uri="{FF2B5EF4-FFF2-40B4-BE49-F238E27FC236}">
                <a16:creationId xmlns:a16="http://schemas.microsoft.com/office/drawing/2014/main" id="{9FCA0BC8-5001-E34D-B181-F422CC2B706F}"/>
              </a:ext>
            </a:extLst>
          </p:cNvPr>
          <p:cNvSpPr txBox="1"/>
          <p:nvPr/>
        </p:nvSpPr>
        <p:spPr>
          <a:xfrm>
            <a:off x="2598818" y="4838576"/>
            <a:ext cx="3047810" cy="338554"/>
          </a:xfrm>
          <a:prstGeom prst="rect">
            <a:avLst/>
          </a:prstGeom>
          <a:noFill/>
        </p:spPr>
        <p:txBody>
          <a:bodyPr wrap="square" rtlCol="0">
            <a:spAutoFit/>
          </a:bodyPr>
          <a:lstStyle/>
          <a:p>
            <a:pPr algn="ctr"/>
            <a:r>
              <a:rPr lang="en-US" sz="1600" dirty="0"/>
              <a:t>(shifting left by 0 is optional.)</a:t>
            </a:r>
            <a:endParaRPr lang="en-US" sz="1600" b="1" dirty="0"/>
          </a:p>
        </p:txBody>
      </p:sp>
      <p:sp>
        <p:nvSpPr>
          <p:cNvPr id="14" name="TextBox 13">
            <a:extLst>
              <a:ext uri="{FF2B5EF4-FFF2-40B4-BE49-F238E27FC236}">
                <a16:creationId xmlns:a16="http://schemas.microsoft.com/office/drawing/2014/main" id="{73F1BF27-56FC-4146-AD5E-5F8198B0446F}"/>
              </a:ext>
            </a:extLst>
          </p:cNvPr>
          <p:cNvSpPr txBox="1"/>
          <p:nvPr/>
        </p:nvSpPr>
        <p:spPr>
          <a:xfrm>
            <a:off x="5444803" y="3884325"/>
            <a:ext cx="3047810" cy="769441"/>
          </a:xfrm>
          <a:prstGeom prst="rect">
            <a:avLst/>
          </a:prstGeom>
          <a:noFill/>
        </p:spPr>
        <p:txBody>
          <a:bodyPr wrap="square" rtlCol="0">
            <a:spAutoFit/>
          </a:bodyPr>
          <a:lstStyle/>
          <a:p>
            <a:pPr algn="ctr"/>
            <a:r>
              <a:rPr lang="en-US" sz="2200" dirty="0"/>
              <a:t>let’s look at </a:t>
            </a:r>
            <a:r>
              <a:rPr lang="en-US" sz="2200" dirty="0" err="1"/>
              <a:t>Bitfields.java</a:t>
            </a:r>
            <a:r>
              <a:rPr lang="en-US" sz="2200" dirty="0"/>
              <a:t>!</a:t>
            </a:r>
          </a:p>
        </p:txBody>
      </p:sp>
    </p:spTree>
    <p:extLst>
      <p:ext uri="{BB962C8B-B14F-4D97-AF65-F5344CB8AC3E}">
        <p14:creationId xmlns:p14="http://schemas.microsoft.com/office/powerpoint/2010/main" val="25887547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3"/>
      <p:bldP spid="8" grpId="0"/>
      <p:bldP spid="9" grpId="0"/>
      <p:bldP spid="10" grpId="0"/>
      <p:bldP spid="11" grpId="0"/>
      <p:bldP spid="13" grpId="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754</a:t>
            </a:r>
          </a:p>
        </p:txBody>
      </p:sp>
      <p:sp>
        <p:nvSpPr>
          <p:cNvPr id="5" name="Footer Placeholder 4"/>
          <p:cNvSpPr>
            <a:spLocks noGrp="1"/>
          </p:cNvSpPr>
          <p:nvPr>
            <p:ph type="ftr" sz="quarter" idx="11"/>
          </p:nvPr>
        </p:nvSpPr>
        <p:spPr/>
        <p:txBody>
          <a:bodyPr/>
          <a:lstStyle/>
          <a:p>
            <a:r>
              <a:rPr lang="is-IS"/>
              <a:t>CS447</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t>21</a:t>
            </a:fld>
            <a:endParaRPr lang="en-US"/>
          </a:p>
        </p:txBody>
      </p:sp>
    </p:spTree>
    <p:extLst>
      <p:ext uri="{BB962C8B-B14F-4D97-AF65-F5344CB8AC3E}">
        <p14:creationId xmlns:p14="http://schemas.microsoft.com/office/powerpoint/2010/main" val="207856817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449AE-40E1-6348-AAB1-99829FD5F881}"/>
              </a:ext>
            </a:extLst>
          </p:cNvPr>
          <p:cNvSpPr>
            <a:spLocks noGrp="1"/>
          </p:cNvSpPr>
          <p:nvPr>
            <p:ph type="title"/>
          </p:nvPr>
        </p:nvSpPr>
        <p:spPr/>
        <p:txBody>
          <a:bodyPr/>
          <a:lstStyle/>
          <a:p>
            <a:r>
              <a:rPr lang="en-US" dirty="0"/>
              <a:t>IEEE 754</a:t>
            </a:r>
          </a:p>
        </p:txBody>
      </p:sp>
      <p:sp>
        <p:nvSpPr>
          <p:cNvPr id="3" name="Content Placeholder 2">
            <a:extLst>
              <a:ext uri="{FF2B5EF4-FFF2-40B4-BE49-F238E27FC236}">
                <a16:creationId xmlns:a16="http://schemas.microsoft.com/office/drawing/2014/main" id="{08C647F8-76B0-9B4D-BA7D-31B9DE85AC2F}"/>
              </a:ext>
            </a:extLst>
          </p:cNvPr>
          <p:cNvSpPr>
            <a:spLocks noGrp="1"/>
          </p:cNvSpPr>
          <p:nvPr>
            <p:ph idx="1"/>
          </p:nvPr>
        </p:nvSpPr>
        <p:spPr>
          <a:xfrm>
            <a:off x="152400" y="495301"/>
            <a:ext cx="8991600" cy="928966"/>
          </a:xfrm>
        </p:spPr>
        <p:txBody>
          <a:bodyPr/>
          <a:lstStyle/>
          <a:p>
            <a:r>
              <a:rPr lang="en-US" dirty="0"/>
              <a:t>this is the standard for floats that </a:t>
            </a:r>
            <a:r>
              <a:rPr lang="en-US" b="1" dirty="0"/>
              <a:t>all CPUs and software </a:t>
            </a:r>
            <a:r>
              <a:rPr lang="en-US" dirty="0"/>
              <a:t>now use.</a:t>
            </a:r>
          </a:p>
          <a:p>
            <a:r>
              <a:rPr lang="en-US" dirty="0"/>
              <a:t>it defines </a:t>
            </a:r>
            <a:r>
              <a:rPr lang="en-US" b="1" dirty="0"/>
              <a:t>single-</a:t>
            </a:r>
            <a:r>
              <a:rPr lang="en-US" dirty="0"/>
              <a:t> and </a:t>
            </a:r>
            <a:r>
              <a:rPr lang="en-US" b="1" dirty="0"/>
              <a:t>double-precision </a:t>
            </a:r>
            <a:r>
              <a:rPr lang="en-US" dirty="0"/>
              <a:t>float formats*.</a:t>
            </a:r>
          </a:p>
        </p:txBody>
      </p:sp>
      <p:sp>
        <p:nvSpPr>
          <p:cNvPr id="4" name="Footer Placeholder 3">
            <a:extLst>
              <a:ext uri="{FF2B5EF4-FFF2-40B4-BE49-F238E27FC236}">
                <a16:creationId xmlns:a16="http://schemas.microsoft.com/office/drawing/2014/main" id="{2364671A-289F-9049-A5A3-CD3294AD1683}"/>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B5669930-8572-ED48-8D47-2659D996036E}"/>
              </a:ext>
            </a:extLst>
          </p:cNvPr>
          <p:cNvSpPr>
            <a:spLocks noGrp="1"/>
          </p:cNvSpPr>
          <p:nvPr>
            <p:ph type="sldNum" sz="quarter" idx="12"/>
          </p:nvPr>
        </p:nvSpPr>
        <p:spPr/>
        <p:txBody>
          <a:bodyPr/>
          <a:lstStyle/>
          <a:p>
            <a:fld id="{3552B95B-556F-44BD-91A5-D80C1B9E2BB3}" type="slidenum">
              <a:rPr lang="en-US" smtClean="0"/>
              <a:pPr/>
              <a:t>22</a:t>
            </a:fld>
            <a:endParaRPr lang="en-US"/>
          </a:p>
        </p:txBody>
      </p:sp>
      <p:graphicFrame>
        <p:nvGraphicFramePr>
          <p:cNvPr id="6" name="Table 5">
            <a:extLst>
              <a:ext uri="{FF2B5EF4-FFF2-40B4-BE49-F238E27FC236}">
                <a16:creationId xmlns:a16="http://schemas.microsoft.com/office/drawing/2014/main" id="{B141B925-82C0-2E4E-BA72-1D712DAF640D}"/>
              </a:ext>
            </a:extLst>
          </p:cNvPr>
          <p:cNvGraphicFramePr>
            <a:graphicFrameLocks noGrp="1"/>
          </p:cNvGraphicFramePr>
          <p:nvPr>
            <p:extLst>
              <p:ext uri="{D42A27DB-BD31-4B8C-83A1-F6EECF244321}">
                <p14:modId xmlns:p14="http://schemas.microsoft.com/office/powerpoint/2010/main" val="3955008519"/>
              </p:ext>
            </p:extLst>
          </p:nvPr>
        </p:nvGraphicFramePr>
        <p:xfrm>
          <a:off x="1959644" y="1638300"/>
          <a:ext cx="6926017" cy="864595"/>
        </p:xfrm>
        <a:graphic>
          <a:graphicData uri="http://schemas.openxmlformats.org/drawingml/2006/table">
            <a:tbl>
              <a:tblPr firstRow="1" bandRow="1">
                <a:tableStyleId>{5C22544A-7EE6-4342-B048-85BDC9FD1C3A}</a:tableStyleId>
              </a:tblPr>
              <a:tblGrid>
                <a:gridCol w="478938">
                  <a:extLst>
                    <a:ext uri="{9D8B030D-6E8A-4147-A177-3AD203B41FA5}">
                      <a16:colId xmlns:a16="http://schemas.microsoft.com/office/drawing/2014/main" val="20000"/>
                    </a:ext>
                  </a:extLst>
                </a:gridCol>
                <a:gridCol w="768968">
                  <a:extLst>
                    <a:ext uri="{9D8B030D-6E8A-4147-A177-3AD203B41FA5}">
                      <a16:colId xmlns:a16="http://schemas.microsoft.com/office/drawing/2014/main" val="20002"/>
                    </a:ext>
                  </a:extLst>
                </a:gridCol>
                <a:gridCol w="783188">
                  <a:extLst>
                    <a:ext uri="{9D8B030D-6E8A-4147-A177-3AD203B41FA5}">
                      <a16:colId xmlns:a16="http://schemas.microsoft.com/office/drawing/2014/main" val="20003"/>
                    </a:ext>
                  </a:extLst>
                </a:gridCol>
                <a:gridCol w="1465562">
                  <a:extLst>
                    <a:ext uri="{9D8B030D-6E8A-4147-A177-3AD203B41FA5}">
                      <a16:colId xmlns:a16="http://schemas.microsoft.com/office/drawing/2014/main" val="20010"/>
                    </a:ext>
                  </a:extLst>
                </a:gridCol>
                <a:gridCol w="3429361">
                  <a:extLst>
                    <a:ext uri="{9D8B030D-6E8A-4147-A177-3AD203B41FA5}">
                      <a16:colId xmlns:a16="http://schemas.microsoft.com/office/drawing/2014/main" val="20011"/>
                    </a:ext>
                  </a:extLst>
                </a:gridCol>
              </a:tblGrid>
              <a:tr h="418116">
                <a:tc>
                  <a:txBody>
                    <a:bodyPr/>
                    <a:lstStyle/>
                    <a:p>
                      <a:pPr algn="ctr"/>
                      <a:r>
                        <a:rPr lang="en-US" sz="2100" dirty="0"/>
                        <a:t>31</a:t>
                      </a:r>
                      <a:endParaRPr lang="en-US" sz="2100" dirty="0">
                        <a:latin typeface="Segoe UI" charset="0"/>
                        <a:ea typeface="Segoe UI" charset="0"/>
                        <a:cs typeface="Segoe UI" charset="0"/>
                      </a:endParaRPr>
                    </a:p>
                  </a:txBody>
                  <a:tcPr marL="49941" marR="49941" marT="49941" marB="49941" anchor="b">
                    <a:lnR w="12700" cap="flat" cmpd="sng" algn="ctr">
                      <a:solidFill>
                        <a:schemeClr val="bg1"/>
                      </a:solidFill>
                      <a:prstDash val="solid"/>
                      <a:round/>
                      <a:headEnd type="none" w="med" len="med"/>
                      <a:tailEnd type="none" w="med" len="med"/>
                    </a:lnR>
                  </a:tcPr>
                </a:tc>
                <a:tc>
                  <a:txBody>
                    <a:bodyPr/>
                    <a:lstStyle/>
                    <a:p>
                      <a:pPr algn="l"/>
                      <a:r>
                        <a:rPr lang="en-US" sz="2100" dirty="0"/>
                        <a:t>30</a:t>
                      </a:r>
                      <a:endParaRPr lang="en-US" sz="2100" dirty="0">
                        <a:latin typeface="Segoe UI" charset="0"/>
                        <a:ea typeface="Segoe UI" charset="0"/>
                        <a:cs typeface="Segoe UI" charset="0"/>
                      </a:endParaRPr>
                    </a:p>
                  </a:txBody>
                  <a:tcPr marL="49941" marR="49941" marT="49941" marB="49941" anchor="b">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r"/>
                      <a:r>
                        <a:rPr lang="en-US" sz="2100" dirty="0"/>
                        <a:t>23</a:t>
                      </a:r>
                      <a:endParaRPr lang="en-US" sz="2100" dirty="0">
                        <a:latin typeface="Segoe UI" charset="0"/>
                        <a:ea typeface="Segoe UI" charset="0"/>
                        <a:cs typeface="Segoe UI" charset="0"/>
                      </a:endParaRPr>
                    </a:p>
                  </a:txBody>
                  <a:tcPr marL="49941" marR="49941" marT="49941" marB="49941" anchor="b">
                    <a:lnL w="12700" cap="flat" cmpd="sng" algn="ctr">
                      <a:noFill/>
                      <a:prstDash val="solid"/>
                      <a:round/>
                      <a:headEnd type="none" w="med" len="med"/>
                      <a:tailEnd type="none" w="med" len="med"/>
                    </a:lnL>
                  </a:tcPr>
                </a:tc>
                <a:tc>
                  <a:txBody>
                    <a:bodyPr/>
                    <a:lstStyle/>
                    <a:p>
                      <a:pPr algn="l"/>
                      <a:r>
                        <a:rPr lang="en-US" sz="2100" dirty="0">
                          <a:latin typeface="Segoe UI" charset="0"/>
                          <a:ea typeface="Segoe UI" charset="0"/>
                          <a:cs typeface="Segoe UI" charset="0"/>
                        </a:rPr>
                        <a:t>22</a:t>
                      </a:r>
                    </a:p>
                  </a:txBody>
                  <a:tcPr marL="49941" marR="49941" marT="49941" marB="49941" anchor="b">
                    <a:lnR w="12700" cap="flat" cmpd="sng" algn="ctr">
                      <a:noFill/>
                      <a:prstDash val="solid"/>
                      <a:round/>
                      <a:headEnd type="none" w="med" len="med"/>
                      <a:tailEnd type="none" w="med" len="med"/>
                    </a:lnR>
                  </a:tcPr>
                </a:tc>
                <a:tc>
                  <a:txBody>
                    <a:bodyPr/>
                    <a:lstStyle/>
                    <a:p>
                      <a:pPr algn="r"/>
                      <a:r>
                        <a:rPr lang="en-US" sz="2100" dirty="0">
                          <a:latin typeface="Segoe UI" charset="0"/>
                          <a:ea typeface="Segoe UI" charset="0"/>
                          <a:cs typeface="Segoe UI" charset="0"/>
                        </a:rPr>
                        <a:t>0</a:t>
                      </a:r>
                    </a:p>
                  </a:txBody>
                  <a:tcPr marL="49941" marR="49941" marT="49941" marB="49941" anchor="b">
                    <a:lnL w="12700" cap="flat" cmpd="sng" algn="ctr">
                      <a:noFill/>
                      <a:prstDash val="solid"/>
                      <a:round/>
                      <a:headEnd type="none" w="med" len="med"/>
                      <a:tailEnd type="none" w="med" len="med"/>
                    </a:lnL>
                  </a:tcPr>
                </a:tc>
                <a:extLst>
                  <a:ext uri="{0D108BD9-81ED-4DB2-BD59-A6C34878D82A}">
                    <a16:rowId xmlns:a16="http://schemas.microsoft.com/office/drawing/2014/main" val="10000"/>
                  </a:ext>
                </a:extLst>
              </a:tr>
              <a:tr h="444673">
                <a:tc>
                  <a:txBody>
                    <a:bodyPr/>
                    <a:lstStyle/>
                    <a:p>
                      <a:pPr algn="ctr"/>
                      <a:r>
                        <a:rPr lang="en-US" sz="2300" b="1" dirty="0"/>
                        <a:t>S</a:t>
                      </a:r>
                      <a:endParaRPr lang="en-US" sz="2300" b="1" dirty="0">
                        <a:latin typeface="+mn-lt"/>
                        <a:ea typeface="Consolas" charset="0"/>
                        <a:cs typeface="Consolas" charset="0"/>
                      </a:endParaRPr>
                    </a:p>
                  </a:txBody>
                  <a:tcPr marL="92238" marR="92238" marT="46119" marB="46119">
                    <a:solidFill>
                      <a:schemeClr val="accent1">
                        <a:lumMod val="60000"/>
                        <a:lumOff val="40000"/>
                      </a:schemeClr>
                    </a:solidFill>
                  </a:tcPr>
                </a:tc>
                <a:tc gridSpan="2">
                  <a:txBody>
                    <a:bodyPr/>
                    <a:lstStyle/>
                    <a:p>
                      <a:pPr algn="ctr"/>
                      <a:r>
                        <a:rPr lang="en-US" sz="2300" b="1" dirty="0"/>
                        <a:t>exponent</a:t>
                      </a:r>
                      <a:endParaRPr lang="en-US" sz="2300" b="1" dirty="0">
                        <a:latin typeface="+mn-lt"/>
                        <a:ea typeface="Consolas" charset="0"/>
                        <a:cs typeface="Consolas" charset="0"/>
                      </a:endParaRPr>
                    </a:p>
                  </a:txBody>
                  <a:tcPr marL="83018" marR="83018" marT="41509" marB="41509">
                    <a:solidFill>
                      <a:schemeClr val="tx2">
                        <a:lumMod val="60000"/>
                        <a:lumOff val="40000"/>
                      </a:schemeClr>
                    </a:solidFill>
                  </a:tcPr>
                </a:tc>
                <a:tc hMerge="1">
                  <a:txBody>
                    <a:bodyPr/>
                    <a:lstStyle/>
                    <a:p>
                      <a:endParaRPr lang="en-US"/>
                    </a:p>
                  </a:txBody>
                  <a:tcPr/>
                </a:tc>
                <a:tc gridSpan="2">
                  <a:txBody>
                    <a:bodyPr/>
                    <a:lstStyle/>
                    <a:p>
                      <a:pPr algn="ctr"/>
                      <a:r>
                        <a:rPr lang="en-US" sz="2300" b="1" dirty="0">
                          <a:latin typeface="+mn-lt"/>
                          <a:ea typeface="Consolas" charset="0"/>
                          <a:cs typeface="Consolas" charset="0"/>
                        </a:rPr>
                        <a:t>fraction</a:t>
                      </a:r>
                    </a:p>
                  </a:txBody>
                  <a:tcPr marL="83018" marR="83018" marT="41509" marB="41509">
                    <a:solidFill>
                      <a:schemeClr val="accent2">
                        <a:lumMod val="60000"/>
                        <a:lumOff val="40000"/>
                      </a:schemeClr>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7" name="Table 6">
            <a:extLst>
              <a:ext uri="{FF2B5EF4-FFF2-40B4-BE49-F238E27FC236}">
                <a16:creationId xmlns:a16="http://schemas.microsoft.com/office/drawing/2014/main" id="{ABBB22BB-92DC-834D-A349-7D951001ED04}"/>
              </a:ext>
            </a:extLst>
          </p:cNvPr>
          <p:cNvGraphicFramePr>
            <a:graphicFrameLocks noGrp="1"/>
          </p:cNvGraphicFramePr>
          <p:nvPr>
            <p:extLst>
              <p:ext uri="{D42A27DB-BD31-4B8C-83A1-F6EECF244321}">
                <p14:modId xmlns:p14="http://schemas.microsoft.com/office/powerpoint/2010/main" val="1614853929"/>
              </p:ext>
            </p:extLst>
          </p:nvPr>
        </p:nvGraphicFramePr>
        <p:xfrm>
          <a:off x="1959644" y="2694084"/>
          <a:ext cx="6940961" cy="864595"/>
        </p:xfrm>
        <a:graphic>
          <a:graphicData uri="http://schemas.openxmlformats.org/drawingml/2006/table">
            <a:tbl>
              <a:tblPr firstRow="1" bandRow="1">
                <a:tableStyleId>{5C22544A-7EE6-4342-B048-85BDC9FD1C3A}</a:tableStyleId>
              </a:tblPr>
              <a:tblGrid>
                <a:gridCol w="471079">
                  <a:extLst>
                    <a:ext uri="{9D8B030D-6E8A-4147-A177-3AD203B41FA5}">
                      <a16:colId xmlns:a16="http://schemas.microsoft.com/office/drawing/2014/main" val="20000"/>
                    </a:ext>
                  </a:extLst>
                </a:gridCol>
                <a:gridCol w="777240">
                  <a:extLst>
                    <a:ext uri="{9D8B030D-6E8A-4147-A177-3AD203B41FA5}">
                      <a16:colId xmlns:a16="http://schemas.microsoft.com/office/drawing/2014/main" val="20002"/>
                    </a:ext>
                  </a:extLst>
                </a:gridCol>
                <a:gridCol w="777240">
                  <a:extLst>
                    <a:ext uri="{9D8B030D-6E8A-4147-A177-3AD203B41FA5}">
                      <a16:colId xmlns:a16="http://schemas.microsoft.com/office/drawing/2014/main" val="20003"/>
                    </a:ext>
                  </a:extLst>
                </a:gridCol>
                <a:gridCol w="1486041">
                  <a:extLst>
                    <a:ext uri="{9D8B030D-6E8A-4147-A177-3AD203B41FA5}">
                      <a16:colId xmlns:a16="http://schemas.microsoft.com/office/drawing/2014/main" val="20010"/>
                    </a:ext>
                  </a:extLst>
                </a:gridCol>
                <a:gridCol w="3429361">
                  <a:extLst>
                    <a:ext uri="{9D8B030D-6E8A-4147-A177-3AD203B41FA5}">
                      <a16:colId xmlns:a16="http://schemas.microsoft.com/office/drawing/2014/main" val="20011"/>
                    </a:ext>
                  </a:extLst>
                </a:gridCol>
              </a:tblGrid>
              <a:tr h="418116">
                <a:tc>
                  <a:txBody>
                    <a:bodyPr/>
                    <a:lstStyle/>
                    <a:p>
                      <a:pPr algn="ctr"/>
                      <a:r>
                        <a:rPr lang="en-US" sz="2100" dirty="0"/>
                        <a:t>63</a:t>
                      </a:r>
                      <a:endParaRPr lang="en-US" sz="2100" dirty="0">
                        <a:latin typeface="Segoe UI" charset="0"/>
                        <a:ea typeface="Segoe UI" charset="0"/>
                        <a:cs typeface="Segoe UI" charset="0"/>
                      </a:endParaRPr>
                    </a:p>
                  </a:txBody>
                  <a:tcPr marL="49941" marR="49941" marT="49941" marB="49941" anchor="b">
                    <a:lnR w="12700" cap="flat" cmpd="sng" algn="ctr">
                      <a:solidFill>
                        <a:schemeClr val="bg1"/>
                      </a:solidFill>
                      <a:prstDash val="solid"/>
                      <a:round/>
                      <a:headEnd type="none" w="med" len="med"/>
                      <a:tailEnd type="none" w="med" len="med"/>
                    </a:lnR>
                  </a:tcPr>
                </a:tc>
                <a:tc>
                  <a:txBody>
                    <a:bodyPr/>
                    <a:lstStyle/>
                    <a:p>
                      <a:pPr algn="l"/>
                      <a:r>
                        <a:rPr lang="en-US" sz="2100" dirty="0"/>
                        <a:t>62</a:t>
                      </a:r>
                      <a:endParaRPr lang="en-US" sz="2100" dirty="0">
                        <a:latin typeface="Segoe UI" charset="0"/>
                        <a:ea typeface="Segoe UI" charset="0"/>
                        <a:cs typeface="Segoe UI" charset="0"/>
                      </a:endParaRPr>
                    </a:p>
                  </a:txBody>
                  <a:tcPr marL="49941" marR="49941" marT="49941" marB="49941" anchor="b">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r"/>
                      <a:r>
                        <a:rPr lang="en-US" sz="2100" dirty="0"/>
                        <a:t>52</a:t>
                      </a:r>
                      <a:endParaRPr lang="en-US" sz="2100" dirty="0">
                        <a:latin typeface="Segoe UI" charset="0"/>
                        <a:ea typeface="Segoe UI" charset="0"/>
                        <a:cs typeface="Segoe UI" charset="0"/>
                      </a:endParaRPr>
                    </a:p>
                  </a:txBody>
                  <a:tcPr marL="49941" marR="49941" marT="49941" marB="49941" anchor="b">
                    <a:lnL w="12700" cap="flat" cmpd="sng" algn="ctr">
                      <a:noFill/>
                      <a:prstDash val="solid"/>
                      <a:round/>
                      <a:headEnd type="none" w="med" len="med"/>
                      <a:tailEnd type="none" w="med" len="med"/>
                    </a:lnL>
                  </a:tcPr>
                </a:tc>
                <a:tc>
                  <a:txBody>
                    <a:bodyPr/>
                    <a:lstStyle/>
                    <a:p>
                      <a:pPr algn="l"/>
                      <a:r>
                        <a:rPr lang="en-US" sz="2100" dirty="0">
                          <a:latin typeface="Segoe UI" charset="0"/>
                          <a:ea typeface="Segoe UI" charset="0"/>
                          <a:cs typeface="Segoe UI" charset="0"/>
                        </a:rPr>
                        <a:t>51</a:t>
                      </a:r>
                    </a:p>
                  </a:txBody>
                  <a:tcPr marL="49941" marR="49941" marT="49941" marB="49941" anchor="b">
                    <a:lnR w="12700" cap="flat" cmpd="sng" algn="ctr">
                      <a:noFill/>
                      <a:prstDash val="solid"/>
                      <a:round/>
                      <a:headEnd type="none" w="med" len="med"/>
                      <a:tailEnd type="none" w="med" len="med"/>
                    </a:lnR>
                  </a:tcPr>
                </a:tc>
                <a:tc>
                  <a:txBody>
                    <a:bodyPr/>
                    <a:lstStyle/>
                    <a:p>
                      <a:pPr algn="r"/>
                      <a:r>
                        <a:rPr lang="en-US" sz="2100" dirty="0">
                          <a:latin typeface="Segoe UI" charset="0"/>
                          <a:ea typeface="Segoe UI" charset="0"/>
                          <a:cs typeface="Segoe UI" charset="0"/>
                        </a:rPr>
                        <a:t>0</a:t>
                      </a:r>
                    </a:p>
                  </a:txBody>
                  <a:tcPr marL="49941" marR="49941" marT="49941" marB="49941" anchor="b">
                    <a:lnL w="12700" cap="flat" cmpd="sng" algn="ctr">
                      <a:noFill/>
                      <a:prstDash val="solid"/>
                      <a:round/>
                      <a:headEnd type="none" w="med" len="med"/>
                      <a:tailEnd type="none" w="med" len="med"/>
                    </a:lnL>
                  </a:tcPr>
                </a:tc>
                <a:extLst>
                  <a:ext uri="{0D108BD9-81ED-4DB2-BD59-A6C34878D82A}">
                    <a16:rowId xmlns:a16="http://schemas.microsoft.com/office/drawing/2014/main" val="10000"/>
                  </a:ext>
                </a:extLst>
              </a:tr>
              <a:tr h="444673">
                <a:tc>
                  <a:txBody>
                    <a:bodyPr/>
                    <a:lstStyle/>
                    <a:p>
                      <a:pPr algn="ctr"/>
                      <a:r>
                        <a:rPr lang="en-US" sz="2300" b="1" dirty="0"/>
                        <a:t>S</a:t>
                      </a:r>
                      <a:endParaRPr lang="en-US" sz="2300" b="1" dirty="0">
                        <a:latin typeface="+mn-lt"/>
                        <a:ea typeface="Consolas" charset="0"/>
                        <a:cs typeface="Consolas" charset="0"/>
                      </a:endParaRPr>
                    </a:p>
                  </a:txBody>
                  <a:tcPr marL="92238" marR="92238" marT="46119" marB="46119">
                    <a:solidFill>
                      <a:schemeClr val="accent1">
                        <a:lumMod val="60000"/>
                        <a:lumOff val="40000"/>
                      </a:schemeClr>
                    </a:solidFill>
                  </a:tcPr>
                </a:tc>
                <a:tc gridSpan="2">
                  <a:txBody>
                    <a:bodyPr/>
                    <a:lstStyle/>
                    <a:p>
                      <a:pPr algn="ctr"/>
                      <a:r>
                        <a:rPr lang="en-US" sz="2300" b="1" dirty="0"/>
                        <a:t>exponent</a:t>
                      </a:r>
                      <a:endParaRPr lang="en-US" sz="2300" b="1" dirty="0">
                        <a:latin typeface="+mn-lt"/>
                        <a:ea typeface="Consolas" charset="0"/>
                        <a:cs typeface="Consolas" charset="0"/>
                      </a:endParaRPr>
                    </a:p>
                  </a:txBody>
                  <a:tcPr marL="83018" marR="83018" marT="41509" marB="41509">
                    <a:solidFill>
                      <a:schemeClr val="tx2">
                        <a:lumMod val="60000"/>
                        <a:lumOff val="40000"/>
                      </a:schemeClr>
                    </a:solidFill>
                  </a:tcPr>
                </a:tc>
                <a:tc hMerge="1">
                  <a:txBody>
                    <a:bodyPr/>
                    <a:lstStyle/>
                    <a:p>
                      <a:endParaRPr lang="en-US"/>
                    </a:p>
                  </a:txBody>
                  <a:tcPr/>
                </a:tc>
                <a:tc gridSpan="2">
                  <a:txBody>
                    <a:bodyPr/>
                    <a:lstStyle/>
                    <a:p>
                      <a:pPr algn="ctr"/>
                      <a:r>
                        <a:rPr lang="en-US" sz="2300" b="1" dirty="0">
                          <a:latin typeface="+mn-lt"/>
                          <a:ea typeface="Consolas" charset="0"/>
                          <a:cs typeface="Consolas" charset="0"/>
                        </a:rPr>
                        <a:t>fraction</a:t>
                      </a:r>
                    </a:p>
                  </a:txBody>
                  <a:tcPr marL="83018" marR="83018" marT="41509" marB="41509">
                    <a:solidFill>
                      <a:schemeClr val="accent2">
                        <a:lumMod val="60000"/>
                        <a:lumOff val="40000"/>
                      </a:schemeClr>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8" name="TextBox 7">
            <a:extLst>
              <a:ext uri="{FF2B5EF4-FFF2-40B4-BE49-F238E27FC236}">
                <a16:creationId xmlns:a16="http://schemas.microsoft.com/office/drawing/2014/main" id="{8D24DCBC-DEBA-4040-BF99-5F6AA696257E}"/>
              </a:ext>
            </a:extLst>
          </p:cNvPr>
          <p:cNvSpPr txBox="1"/>
          <p:nvPr/>
        </p:nvSpPr>
        <p:spPr>
          <a:xfrm>
            <a:off x="304800" y="1808987"/>
            <a:ext cx="1482223" cy="523220"/>
          </a:xfrm>
          <a:prstGeom prst="rect">
            <a:avLst/>
          </a:prstGeom>
          <a:noFill/>
        </p:spPr>
        <p:txBody>
          <a:bodyPr wrap="square" rtlCol="0">
            <a:spAutoFit/>
          </a:bodyPr>
          <a:lstStyle/>
          <a:p>
            <a:pPr algn="r"/>
            <a:r>
              <a:rPr lang="en-US" sz="2800" b="1" dirty="0">
                <a:solidFill>
                  <a:srgbClr val="FF0000"/>
                </a:solidFill>
                <a:latin typeface="Consolas" panose="020B0609020204030204" pitchFamily="49" charset="0"/>
                <a:cs typeface="Consolas" panose="020B0609020204030204" pitchFamily="49" charset="0"/>
              </a:rPr>
              <a:t>float</a:t>
            </a:r>
          </a:p>
        </p:txBody>
      </p:sp>
      <p:sp>
        <p:nvSpPr>
          <p:cNvPr id="9" name="TextBox 8">
            <a:extLst>
              <a:ext uri="{FF2B5EF4-FFF2-40B4-BE49-F238E27FC236}">
                <a16:creationId xmlns:a16="http://schemas.microsoft.com/office/drawing/2014/main" id="{8F7C20E2-5B57-A744-8257-83793AAD4AA9}"/>
              </a:ext>
            </a:extLst>
          </p:cNvPr>
          <p:cNvSpPr txBox="1"/>
          <p:nvPr/>
        </p:nvSpPr>
        <p:spPr>
          <a:xfrm>
            <a:off x="304800" y="2864771"/>
            <a:ext cx="1482223" cy="523220"/>
          </a:xfrm>
          <a:prstGeom prst="rect">
            <a:avLst/>
          </a:prstGeom>
          <a:noFill/>
        </p:spPr>
        <p:txBody>
          <a:bodyPr wrap="square" rtlCol="0">
            <a:spAutoFit/>
          </a:bodyPr>
          <a:lstStyle/>
          <a:p>
            <a:pPr algn="r"/>
            <a:r>
              <a:rPr lang="en-US" sz="2800" b="1" dirty="0">
                <a:solidFill>
                  <a:srgbClr val="FF0000"/>
                </a:solidFill>
                <a:latin typeface="Consolas" panose="020B0609020204030204" pitchFamily="49" charset="0"/>
                <a:cs typeface="Consolas" panose="020B0609020204030204" pitchFamily="49" charset="0"/>
              </a:rPr>
              <a:t>double</a:t>
            </a:r>
          </a:p>
        </p:txBody>
      </p:sp>
      <p:sp>
        <p:nvSpPr>
          <p:cNvPr id="10" name="Rectangle 9">
            <a:extLst>
              <a:ext uri="{FF2B5EF4-FFF2-40B4-BE49-F238E27FC236}">
                <a16:creationId xmlns:a16="http://schemas.microsoft.com/office/drawing/2014/main" id="{31B55FD7-EDEC-DD4F-9AB5-36F8071B6CA7}"/>
              </a:ext>
            </a:extLst>
          </p:cNvPr>
          <p:cNvSpPr/>
          <p:nvPr/>
        </p:nvSpPr>
        <p:spPr>
          <a:xfrm>
            <a:off x="2438400" y="-2248397"/>
            <a:ext cx="1556084" cy="213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16023E93-A273-E749-99E8-27FE6C827CB4}"/>
              </a:ext>
            </a:extLst>
          </p:cNvPr>
          <p:cNvSpPr txBox="1"/>
          <p:nvPr/>
        </p:nvSpPr>
        <p:spPr>
          <a:xfrm>
            <a:off x="2590800" y="4762499"/>
            <a:ext cx="3731962" cy="646331"/>
          </a:xfrm>
          <a:prstGeom prst="rect">
            <a:avLst/>
          </a:prstGeom>
          <a:noFill/>
        </p:spPr>
        <p:txBody>
          <a:bodyPr wrap="square" rtlCol="0">
            <a:spAutoFit/>
          </a:bodyPr>
          <a:lstStyle/>
          <a:p>
            <a:pPr algn="ctr"/>
            <a:r>
              <a:rPr lang="en-US" sz="1800" dirty="0"/>
              <a:t>let's ignore the exponent for now cause it's... weird……………</a:t>
            </a:r>
          </a:p>
        </p:txBody>
      </p:sp>
      <p:grpSp>
        <p:nvGrpSpPr>
          <p:cNvPr id="15" name="Group 14">
            <a:extLst>
              <a:ext uri="{FF2B5EF4-FFF2-40B4-BE49-F238E27FC236}">
                <a16:creationId xmlns:a16="http://schemas.microsoft.com/office/drawing/2014/main" id="{DF7C6633-F40B-FA4B-B076-F8017E533B96}"/>
              </a:ext>
            </a:extLst>
          </p:cNvPr>
          <p:cNvGrpSpPr/>
          <p:nvPr/>
        </p:nvGrpSpPr>
        <p:grpSpPr>
          <a:xfrm>
            <a:off x="2225842" y="3126381"/>
            <a:ext cx="5622758" cy="1375321"/>
            <a:chOff x="2225842" y="2516782"/>
            <a:chExt cx="5622758" cy="1375321"/>
          </a:xfrm>
        </p:grpSpPr>
        <p:sp>
          <p:nvSpPr>
            <p:cNvPr id="11" name="TextBox 10">
              <a:extLst>
                <a:ext uri="{FF2B5EF4-FFF2-40B4-BE49-F238E27FC236}">
                  <a16:creationId xmlns:a16="http://schemas.microsoft.com/office/drawing/2014/main" id="{30653D65-EC90-1B4E-814E-F31173F367C2}"/>
                </a:ext>
              </a:extLst>
            </p:cNvPr>
            <p:cNvSpPr txBox="1"/>
            <p:nvPr/>
          </p:nvSpPr>
          <p:spPr>
            <a:xfrm>
              <a:off x="2686728" y="3122662"/>
              <a:ext cx="4798762" cy="769441"/>
            </a:xfrm>
            <a:prstGeom prst="rect">
              <a:avLst/>
            </a:prstGeom>
            <a:noFill/>
          </p:spPr>
          <p:txBody>
            <a:bodyPr wrap="square" rtlCol="0">
              <a:spAutoFit/>
            </a:bodyPr>
            <a:lstStyle/>
            <a:p>
              <a:pPr algn="ctr"/>
              <a:r>
                <a:rPr lang="en-US" sz="2200" dirty="0"/>
                <a:t>the </a:t>
              </a:r>
              <a:r>
                <a:rPr lang="en-US" sz="2200" b="1" dirty="0"/>
                <a:t>sign</a:t>
              </a:r>
              <a:r>
                <a:rPr lang="en-US" sz="2200" dirty="0"/>
                <a:t> and </a:t>
              </a:r>
              <a:r>
                <a:rPr lang="en-US" sz="2200" b="1" dirty="0"/>
                <a:t>fraction</a:t>
              </a:r>
              <a:r>
                <a:rPr lang="en-US" sz="2200" dirty="0"/>
                <a:t> go together. and just like </a:t>
              </a:r>
              <a:r>
                <a:rPr lang="en-US" sz="2200" dirty="0" err="1"/>
                <a:t>ints</a:t>
              </a:r>
              <a:r>
                <a:rPr lang="en-US" sz="2200" dirty="0"/>
                <a:t>, the </a:t>
              </a:r>
              <a:r>
                <a:rPr lang="en-US" sz="2200" b="1" dirty="0"/>
                <a:t>MSB</a:t>
              </a:r>
              <a:r>
                <a:rPr lang="en-US" sz="2200" dirty="0"/>
                <a:t> is the sign.</a:t>
              </a:r>
            </a:p>
          </p:txBody>
        </p:sp>
        <p:sp>
          <p:nvSpPr>
            <p:cNvPr id="13" name="Arc 12">
              <a:extLst>
                <a:ext uri="{FF2B5EF4-FFF2-40B4-BE49-F238E27FC236}">
                  <a16:creationId xmlns:a16="http://schemas.microsoft.com/office/drawing/2014/main" id="{F99A213D-FF67-394A-9F3A-2CAA21FBD9B1}"/>
                </a:ext>
              </a:extLst>
            </p:cNvPr>
            <p:cNvSpPr/>
            <p:nvPr/>
          </p:nvSpPr>
          <p:spPr>
            <a:xfrm rot="10800000">
              <a:off x="2225842" y="2516782"/>
              <a:ext cx="990600" cy="990600"/>
            </a:xfrm>
            <a:prstGeom prst="arc">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a:extLst>
                <a:ext uri="{FF2B5EF4-FFF2-40B4-BE49-F238E27FC236}">
                  <a16:creationId xmlns:a16="http://schemas.microsoft.com/office/drawing/2014/main" id="{57FE6D20-3B13-1949-9BFD-67410AF4E1C5}"/>
                </a:ext>
              </a:extLst>
            </p:cNvPr>
            <p:cNvSpPr/>
            <p:nvPr/>
          </p:nvSpPr>
          <p:spPr>
            <a:xfrm rot="10800000" flipH="1">
              <a:off x="6858000" y="2525770"/>
              <a:ext cx="990600" cy="990600"/>
            </a:xfrm>
            <a:prstGeom prst="arc">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7897494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42" presetClass="path" presetSubtype="0" accel="50000" decel="50000" fill="hold" grpId="0" nodeType="withEffect">
                                  <p:stCondLst>
                                    <p:cond delay="0"/>
                                  </p:stCondLst>
                                  <p:childTnLst>
                                    <p:animMotion origin="layout" path="M 3.88889E-6 -3.33333E-6 L 3.88889E-6 0.65334 " pathEditMode="relative" rAng="0" ptsTypes="AA">
                                      <p:cBhvr>
                                        <p:cTn id="24" dur="10" fill="hold"/>
                                        <p:tgtEl>
                                          <p:spTgt spid="10"/>
                                        </p:tgtEl>
                                        <p:attrNameLst>
                                          <p:attrName>ppt_x</p:attrName>
                                          <p:attrName>ppt_y</p:attrName>
                                        </p:attrNameLst>
                                      </p:cBhvr>
                                      <p:rCtr x="0" y="3266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60642-3F1C-A743-B5D2-90F02599C8D5}"/>
              </a:ext>
            </a:extLst>
          </p:cNvPr>
          <p:cNvSpPr>
            <a:spLocks noGrp="1"/>
          </p:cNvSpPr>
          <p:nvPr>
            <p:ph type="title"/>
          </p:nvPr>
        </p:nvSpPr>
        <p:spPr/>
        <p:txBody>
          <a:bodyPr/>
          <a:lstStyle/>
          <a:p>
            <a:r>
              <a:rPr lang="en-US" dirty="0"/>
              <a:t>How the sign and fraction fields work</a:t>
            </a:r>
          </a:p>
        </p:txBody>
      </p:sp>
      <p:sp>
        <p:nvSpPr>
          <p:cNvPr id="3" name="Content Placeholder 2">
            <a:extLst>
              <a:ext uri="{FF2B5EF4-FFF2-40B4-BE49-F238E27FC236}">
                <a16:creationId xmlns:a16="http://schemas.microsoft.com/office/drawing/2014/main" id="{EAF19580-6B5B-0B48-BEE6-7BDB7EE12BC2}"/>
              </a:ext>
            </a:extLst>
          </p:cNvPr>
          <p:cNvSpPr>
            <a:spLocks noGrp="1"/>
          </p:cNvSpPr>
          <p:nvPr>
            <p:ph idx="1"/>
          </p:nvPr>
        </p:nvSpPr>
        <p:spPr>
          <a:xfrm>
            <a:off x="152400" y="495302"/>
            <a:ext cx="8991600" cy="707886"/>
          </a:xfrm>
        </p:spPr>
        <p:txBody>
          <a:bodyPr/>
          <a:lstStyle/>
          <a:p>
            <a:r>
              <a:rPr lang="en-US" b="1" dirty="0">
                <a:solidFill>
                  <a:srgbClr val="FF0000"/>
                </a:solidFill>
              </a:rPr>
              <a:t>floats don't use 2's complement.</a:t>
            </a:r>
            <a:r>
              <a:rPr lang="en-US" b="1" dirty="0"/>
              <a:t> </a:t>
            </a:r>
            <a:r>
              <a:rPr lang="en-US" dirty="0"/>
              <a:t>they use </a:t>
            </a:r>
            <a:r>
              <a:rPr lang="en-US" b="1" dirty="0"/>
              <a:t>sign-magnitude.</a:t>
            </a:r>
          </a:p>
          <a:p>
            <a:pPr lvl="1"/>
            <a:r>
              <a:rPr lang="en-US" sz="1600" dirty="0"/>
              <a:t>do you remember the disadvantages and how to negate? (let’s look at </a:t>
            </a:r>
            <a:r>
              <a:rPr lang="en-US" sz="1600" dirty="0" err="1"/>
              <a:t>FloatBits.java</a:t>
            </a:r>
            <a:r>
              <a:rPr lang="en-US" sz="1600" dirty="0"/>
              <a:t>)</a:t>
            </a:r>
          </a:p>
        </p:txBody>
      </p:sp>
      <p:sp>
        <p:nvSpPr>
          <p:cNvPr id="4" name="Footer Placeholder 3">
            <a:extLst>
              <a:ext uri="{FF2B5EF4-FFF2-40B4-BE49-F238E27FC236}">
                <a16:creationId xmlns:a16="http://schemas.microsoft.com/office/drawing/2014/main" id="{D7E3C5CF-386C-1D48-B286-3155DBA74EE8}"/>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ACCFC431-53A0-0048-A79D-37367CA503F2}"/>
              </a:ext>
            </a:extLst>
          </p:cNvPr>
          <p:cNvSpPr>
            <a:spLocks noGrp="1"/>
          </p:cNvSpPr>
          <p:nvPr>
            <p:ph type="sldNum" sz="quarter" idx="12"/>
          </p:nvPr>
        </p:nvSpPr>
        <p:spPr/>
        <p:txBody>
          <a:bodyPr/>
          <a:lstStyle/>
          <a:p>
            <a:fld id="{3552B95B-556F-44BD-91A5-D80C1B9E2BB3}" type="slidenum">
              <a:rPr lang="en-US" smtClean="0"/>
              <a:pPr/>
              <a:t>23</a:t>
            </a:fld>
            <a:endParaRPr lang="en-US"/>
          </a:p>
        </p:txBody>
      </p:sp>
      <p:sp>
        <p:nvSpPr>
          <p:cNvPr id="9" name="TextBox 8">
            <a:extLst>
              <a:ext uri="{FF2B5EF4-FFF2-40B4-BE49-F238E27FC236}">
                <a16:creationId xmlns:a16="http://schemas.microsoft.com/office/drawing/2014/main" id="{967BEA6A-BC8F-B34E-AFCA-7CF0F4063F27}"/>
              </a:ext>
            </a:extLst>
          </p:cNvPr>
          <p:cNvSpPr txBox="1"/>
          <p:nvPr/>
        </p:nvSpPr>
        <p:spPr>
          <a:xfrm>
            <a:off x="1422400" y="1958336"/>
            <a:ext cx="5181600" cy="707886"/>
          </a:xfrm>
          <a:prstGeom prst="rect">
            <a:avLst/>
          </a:prstGeom>
          <a:noFill/>
        </p:spPr>
        <p:txBody>
          <a:bodyPr wrap="square" rtlCol="0">
            <a:spAutoFit/>
          </a:bodyPr>
          <a:lstStyle/>
          <a:p>
            <a:r>
              <a:rPr lang="en-US" sz="4000" b="1" dirty="0">
                <a:latin typeface="Consolas" panose="020B0609020204030204" pitchFamily="49" charset="0"/>
                <a:cs typeface="Consolas" panose="020B0609020204030204" pitchFamily="49" charset="0"/>
              </a:rPr>
              <a:t>+1.0010101 </a:t>
            </a:r>
            <a:r>
              <a:rPr lang="en-US" sz="4000" b="1" dirty="0">
                <a:solidFill>
                  <a:schemeClr val="bg1">
                    <a:lumMod val="50000"/>
                  </a:schemeClr>
                </a:solidFill>
                <a:latin typeface="Consolas" panose="020B0609020204030204" pitchFamily="49" charset="0"/>
                <a:cs typeface="Consolas" panose="020B0609020204030204" pitchFamily="49" charset="0"/>
              </a:rPr>
              <a:t>× 2</a:t>
            </a:r>
            <a:r>
              <a:rPr lang="en-US" sz="4000" b="1" baseline="30000" dirty="0">
                <a:solidFill>
                  <a:schemeClr val="bg1">
                    <a:lumMod val="50000"/>
                  </a:schemeClr>
                </a:solidFill>
                <a:latin typeface="Consolas" panose="020B0609020204030204" pitchFamily="49" charset="0"/>
                <a:cs typeface="Consolas" panose="020B0609020204030204" pitchFamily="49" charset="0"/>
              </a:rPr>
              <a:t>+7</a:t>
            </a:r>
          </a:p>
        </p:txBody>
      </p:sp>
      <p:graphicFrame>
        <p:nvGraphicFramePr>
          <p:cNvPr id="10" name="Table 9">
            <a:extLst>
              <a:ext uri="{FF2B5EF4-FFF2-40B4-BE49-F238E27FC236}">
                <a16:creationId xmlns:a16="http://schemas.microsoft.com/office/drawing/2014/main" id="{0B578D3A-EDC1-4A4F-9257-532F6E9EE770}"/>
              </a:ext>
            </a:extLst>
          </p:cNvPr>
          <p:cNvGraphicFramePr>
            <a:graphicFrameLocks noGrp="1"/>
          </p:cNvGraphicFramePr>
          <p:nvPr>
            <p:extLst/>
          </p:nvPr>
        </p:nvGraphicFramePr>
        <p:xfrm>
          <a:off x="107299" y="2807706"/>
          <a:ext cx="8904621" cy="1116594"/>
        </p:xfrm>
        <a:graphic>
          <a:graphicData uri="http://schemas.openxmlformats.org/drawingml/2006/table">
            <a:tbl>
              <a:tblPr firstRow="1" bandRow="1">
                <a:tableStyleId>{5C22544A-7EE6-4342-B048-85BDC9FD1C3A}</a:tableStyleId>
              </a:tblPr>
              <a:tblGrid>
                <a:gridCol w="677227">
                  <a:extLst>
                    <a:ext uri="{9D8B030D-6E8A-4147-A177-3AD203B41FA5}">
                      <a16:colId xmlns:a16="http://schemas.microsoft.com/office/drawing/2014/main" val="20000"/>
                    </a:ext>
                  </a:extLst>
                </a:gridCol>
                <a:gridCol w="645636">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935676">
                  <a:extLst>
                    <a:ext uri="{9D8B030D-6E8A-4147-A177-3AD203B41FA5}">
                      <a16:colId xmlns:a16="http://schemas.microsoft.com/office/drawing/2014/main" val="20010"/>
                    </a:ext>
                  </a:extLst>
                </a:gridCol>
                <a:gridCol w="3960282">
                  <a:extLst>
                    <a:ext uri="{9D8B030D-6E8A-4147-A177-3AD203B41FA5}">
                      <a16:colId xmlns:a16="http://schemas.microsoft.com/office/drawing/2014/main" val="20011"/>
                    </a:ext>
                  </a:extLst>
                </a:gridCol>
              </a:tblGrid>
              <a:tr h="283587">
                <a:tc>
                  <a:txBody>
                    <a:bodyPr/>
                    <a:lstStyle/>
                    <a:p>
                      <a:pPr algn="ctr"/>
                      <a:r>
                        <a:rPr lang="en-US" sz="1800" dirty="0"/>
                        <a:t>31</a:t>
                      </a:r>
                      <a:endParaRPr lang="en-US" sz="1800" dirty="0">
                        <a:latin typeface="Segoe UI" charset="0"/>
                        <a:ea typeface="Segoe UI" charset="0"/>
                        <a:cs typeface="Segoe UI" charset="0"/>
                      </a:endParaRPr>
                    </a:p>
                  </a:txBody>
                  <a:tcPr marL="70617" marR="70617" marT="70617" marB="70617" anchor="b">
                    <a:lnR w="12700" cap="flat" cmpd="sng" algn="ctr">
                      <a:solidFill>
                        <a:schemeClr val="bg1"/>
                      </a:solidFill>
                      <a:prstDash val="solid"/>
                      <a:round/>
                      <a:headEnd type="none" w="med" len="med"/>
                      <a:tailEnd type="none" w="med" len="med"/>
                    </a:lnR>
                  </a:tcPr>
                </a:tc>
                <a:tc>
                  <a:txBody>
                    <a:bodyPr/>
                    <a:lstStyle/>
                    <a:p>
                      <a:pPr algn="l"/>
                      <a:r>
                        <a:rPr lang="en-US" sz="1800" dirty="0"/>
                        <a:t>30</a:t>
                      </a:r>
                      <a:endParaRPr lang="en-US" sz="1800" dirty="0">
                        <a:latin typeface="Segoe UI" charset="0"/>
                        <a:ea typeface="Segoe UI" charset="0"/>
                        <a:cs typeface="Segoe UI" charset="0"/>
                      </a:endParaRPr>
                    </a:p>
                  </a:txBody>
                  <a:tcPr marL="70617" marR="70617" marT="70617" marB="70617" anchor="b">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r"/>
                      <a:r>
                        <a:rPr lang="en-US" sz="1800" dirty="0"/>
                        <a:t>23</a:t>
                      </a:r>
                      <a:endParaRPr lang="en-US" sz="1800" dirty="0">
                        <a:latin typeface="Segoe UI" charset="0"/>
                        <a:ea typeface="Segoe UI" charset="0"/>
                        <a:cs typeface="Segoe UI" charset="0"/>
                      </a:endParaRPr>
                    </a:p>
                  </a:txBody>
                  <a:tcPr marL="70617" marR="70617" marT="70617" marB="70617" anchor="b">
                    <a:lnL w="12700" cap="flat" cmpd="sng" algn="ctr">
                      <a:noFill/>
                      <a:prstDash val="solid"/>
                      <a:round/>
                      <a:headEnd type="none" w="med" len="med"/>
                      <a:tailEnd type="none" w="med" len="med"/>
                    </a:lnL>
                  </a:tcPr>
                </a:tc>
                <a:tc>
                  <a:txBody>
                    <a:bodyPr/>
                    <a:lstStyle/>
                    <a:p>
                      <a:pPr algn="l"/>
                      <a:r>
                        <a:rPr lang="en-US" sz="1800" dirty="0">
                          <a:latin typeface="Segoe UI" charset="0"/>
                          <a:ea typeface="Segoe UI" charset="0"/>
                          <a:cs typeface="Segoe UI" charset="0"/>
                        </a:rPr>
                        <a:t>22</a:t>
                      </a:r>
                    </a:p>
                  </a:txBody>
                  <a:tcPr marL="70617" marR="70617" marT="70617" marB="70617" anchor="b">
                    <a:lnR w="12700" cap="flat" cmpd="sng" algn="ctr">
                      <a:noFill/>
                      <a:prstDash val="solid"/>
                      <a:round/>
                      <a:headEnd type="none" w="med" len="med"/>
                      <a:tailEnd type="none" w="med" len="med"/>
                    </a:lnR>
                  </a:tcPr>
                </a:tc>
                <a:tc>
                  <a:txBody>
                    <a:bodyPr/>
                    <a:lstStyle/>
                    <a:p>
                      <a:pPr algn="r"/>
                      <a:r>
                        <a:rPr lang="en-US" sz="1800" dirty="0">
                          <a:latin typeface="Segoe UI" charset="0"/>
                          <a:ea typeface="Segoe UI" charset="0"/>
                          <a:cs typeface="Segoe UI" charset="0"/>
                        </a:rPr>
                        <a:t>0</a:t>
                      </a:r>
                    </a:p>
                  </a:txBody>
                  <a:tcPr marL="70617" marR="70617" marT="70617" marB="70617" anchor="b">
                    <a:lnL w="12700" cap="flat" cmpd="sng" algn="ctr">
                      <a:noFill/>
                      <a:prstDash val="solid"/>
                      <a:round/>
                      <a:headEnd type="none" w="med" len="med"/>
                      <a:tailEnd type="none" w="med" len="med"/>
                    </a:lnL>
                  </a:tcPr>
                </a:tc>
                <a:extLst>
                  <a:ext uri="{0D108BD9-81ED-4DB2-BD59-A6C34878D82A}">
                    <a16:rowId xmlns:a16="http://schemas.microsoft.com/office/drawing/2014/main" val="10000"/>
                  </a:ext>
                </a:extLst>
              </a:tr>
              <a:tr h="478411">
                <a:tc>
                  <a:txBody>
                    <a:bodyPr/>
                    <a:lstStyle/>
                    <a:p>
                      <a:pPr algn="ctr"/>
                      <a:r>
                        <a:rPr lang="en-US" sz="4000" b="1" dirty="0">
                          <a:latin typeface="Consolas" panose="020B0609020204030204" pitchFamily="49" charset="0"/>
                          <a:ea typeface="Consolas" charset="0"/>
                          <a:cs typeface="Consolas" panose="020B0609020204030204" pitchFamily="49" charset="0"/>
                        </a:rPr>
                        <a:t>0</a:t>
                      </a:r>
                    </a:p>
                  </a:txBody>
                  <a:tcPr marL="45720" marR="45720">
                    <a:solidFill>
                      <a:schemeClr val="accent1">
                        <a:lumMod val="60000"/>
                        <a:lumOff val="40000"/>
                      </a:schemeClr>
                    </a:solidFill>
                  </a:tcPr>
                </a:tc>
                <a:tc gridSpan="2">
                  <a:txBody>
                    <a:bodyPr/>
                    <a:lstStyle/>
                    <a:p>
                      <a:pPr algn="ctr"/>
                      <a:endParaRPr lang="en-US" sz="4000" b="1" dirty="0">
                        <a:latin typeface="Consolas" panose="020B0609020204030204" pitchFamily="49" charset="0"/>
                        <a:ea typeface="Consolas" charset="0"/>
                        <a:cs typeface="Consolas" panose="020B0609020204030204" pitchFamily="49" charset="0"/>
                      </a:endParaRPr>
                    </a:p>
                  </a:txBody>
                  <a:tcPr marL="45720" marR="45720">
                    <a:solidFill>
                      <a:schemeClr val="bg1">
                        <a:lumMod val="75000"/>
                      </a:schemeClr>
                    </a:solidFill>
                  </a:tcPr>
                </a:tc>
                <a:tc hMerge="1">
                  <a:txBody>
                    <a:bodyPr/>
                    <a:lstStyle/>
                    <a:p>
                      <a:endParaRPr lang="en-US"/>
                    </a:p>
                  </a:txBody>
                  <a:tcPr/>
                </a:tc>
                <a:tc gridSpan="2">
                  <a:txBody>
                    <a:bodyPr/>
                    <a:lstStyle/>
                    <a:p>
                      <a:pPr algn="ctr"/>
                      <a:r>
                        <a:rPr lang="en-US" sz="4000" b="1" dirty="0">
                          <a:solidFill>
                            <a:schemeClr val="tx1"/>
                          </a:solidFill>
                          <a:latin typeface="Consolas" panose="020B0609020204030204" pitchFamily="49" charset="0"/>
                          <a:ea typeface="Consolas" charset="0"/>
                          <a:cs typeface="Consolas" panose="020B0609020204030204" pitchFamily="49" charset="0"/>
                        </a:rPr>
                        <a:t>0000000</a:t>
                      </a:r>
                      <a:r>
                        <a:rPr lang="en-US" sz="4000" b="1" dirty="0">
                          <a:latin typeface="Consolas" panose="020B0609020204030204" pitchFamily="49" charset="0"/>
                          <a:ea typeface="Consolas" charset="0"/>
                          <a:cs typeface="Consolas" panose="020B0609020204030204" pitchFamily="49" charset="0"/>
                        </a:rPr>
                        <a:t>0000000000000000</a:t>
                      </a:r>
                    </a:p>
                  </a:txBody>
                  <a:tcPr marL="45720" marR="45720">
                    <a:solidFill>
                      <a:schemeClr val="accent2">
                        <a:lumMod val="60000"/>
                        <a:lumOff val="40000"/>
                      </a:schemeClr>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15" name="TextBox 14">
            <a:extLst>
              <a:ext uri="{FF2B5EF4-FFF2-40B4-BE49-F238E27FC236}">
                <a16:creationId xmlns:a16="http://schemas.microsoft.com/office/drawing/2014/main" id="{50FDE7A9-3E07-9948-9768-E755B2B46B63}"/>
              </a:ext>
            </a:extLst>
          </p:cNvPr>
          <p:cNvSpPr txBox="1"/>
          <p:nvPr/>
        </p:nvSpPr>
        <p:spPr>
          <a:xfrm>
            <a:off x="1422400" y="1958336"/>
            <a:ext cx="5181600" cy="707886"/>
          </a:xfrm>
          <a:prstGeom prst="rect">
            <a:avLst/>
          </a:prstGeom>
          <a:noFill/>
        </p:spPr>
        <p:txBody>
          <a:bodyPr wrap="square" rtlCol="0">
            <a:spAutoFit/>
          </a:bodyPr>
          <a:lstStyle/>
          <a:p>
            <a:r>
              <a:rPr lang="en-US" sz="4000" b="1" dirty="0">
                <a:latin typeface="Consolas" panose="020B0609020204030204" pitchFamily="49" charset="0"/>
                <a:cs typeface="Consolas" panose="020B0609020204030204" pitchFamily="49" charset="0"/>
              </a:rPr>
              <a:t>+1.</a:t>
            </a:r>
            <a:r>
              <a:rPr lang="en-US" sz="4000" b="1" dirty="0">
                <a:solidFill>
                  <a:srgbClr val="0070C0"/>
                </a:solidFill>
                <a:latin typeface="Consolas" panose="020B0609020204030204" pitchFamily="49" charset="0"/>
                <a:cs typeface="Consolas" panose="020B0609020204030204" pitchFamily="49" charset="0"/>
              </a:rPr>
              <a:t>0010101</a:t>
            </a:r>
            <a:r>
              <a:rPr lang="en-US" sz="4000" b="1" dirty="0">
                <a:latin typeface="Consolas" panose="020B0609020204030204" pitchFamily="49" charset="0"/>
                <a:cs typeface="Consolas" panose="020B0609020204030204" pitchFamily="49" charset="0"/>
              </a:rPr>
              <a:t> </a:t>
            </a:r>
            <a:r>
              <a:rPr lang="en-US" sz="4000" b="1" dirty="0">
                <a:solidFill>
                  <a:schemeClr val="bg1">
                    <a:lumMod val="50000"/>
                  </a:schemeClr>
                </a:solidFill>
                <a:latin typeface="Consolas" panose="020B0609020204030204" pitchFamily="49" charset="0"/>
                <a:cs typeface="Consolas" panose="020B0609020204030204" pitchFamily="49" charset="0"/>
              </a:rPr>
              <a:t>× 2</a:t>
            </a:r>
            <a:r>
              <a:rPr lang="en-US" sz="4000" b="1" baseline="30000" dirty="0">
                <a:solidFill>
                  <a:schemeClr val="bg1">
                    <a:lumMod val="50000"/>
                  </a:schemeClr>
                </a:solidFill>
                <a:latin typeface="Consolas" panose="020B0609020204030204" pitchFamily="49" charset="0"/>
                <a:cs typeface="Consolas" panose="020B0609020204030204" pitchFamily="49" charset="0"/>
              </a:rPr>
              <a:t>+7</a:t>
            </a:r>
          </a:p>
        </p:txBody>
      </p:sp>
      <p:sp>
        <p:nvSpPr>
          <p:cNvPr id="16" name="TextBox 15">
            <a:extLst>
              <a:ext uri="{FF2B5EF4-FFF2-40B4-BE49-F238E27FC236}">
                <a16:creationId xmlns:a16="http://schemas.microsoft.com/office/drawing/2014/main" id="{B883B4E8-AE60-9740-AF52-1B48B61AADD2}"/>
              </a:ext>
            </a:extLst>
          </p:cNvPr>
          <p:cNvSpPr txBox="1"/>
          <p:nvPr/>
        </p:nvSpPr>
        <p:spPr>
          <a:xfrm>
            <a:off x="2341426" y="1289521"/>
            <a:ext cx="4546599" cy="769441"/>
          </a:xfrm>
          <a:prstGeom prst="rect">
            <a:avLst/>
          </a:prstGeom>
          <a:noFill/>
        </p:spPr>
        <p:txBody>
          <a:bodyPr wrap="square" rtlCol="0">
            <a:spAutoFit/>
          </a:bodyPr>
          <a:lstStyle/>
          <a:p>
            <a:pPr algn="ctr"/>
            <a:r>
              <a:rPr lang="en-US" sz="2200" dirty="0"/>
              <a:t>the bits</a:t>
            </a:r>
            <a:r>
              <a:rPr lang="en-US" sz="2200" b="1" dirty="0"/>
              <a:t> after </a:t>
            </a:r>
            <a:r>
              <a:rPr lang="en-US" sz="2200" dirty="0"/>
              <a:t>the binary point go in the fraction field, </a:t>
            </a:r>
            <a:r>
              <a:rPr lang="en-US" sz="2200" b="1" dirty="0"/>
              <a:t>left-aligned.</a:t>
            </a:r>
            <a:endParaRPr lang="en-US" sz="2200" dirty="0"/>
          </a:p>
        </p:txBody>
      </p:sp>
      <p:sp>
        <p:nvSpPr>
          <p:cNvPr id="18" name="TextBox 17">
            <a:extLst>
              <a:ext uri="{FF2B5EF4-FFF2-40B4-BE49-F238E27FC236}">
                <a16:creationId xmlns:a16="http://schemas.microsoft.com/office/drawing/2014/main" id="{36B9E05E-1E9A-9A4E-8B3E-1B7A59E317B0}"/>
              </a:ext>
            </a:extLst>
          </p:cNvPr>
          <p:cNvSpPr txBox="1"/>
          <p:nvPr/>
        </p:nvSpPr>
        <p:spPr>
          <a:xfrm>
            <a:off x="36181" y="4086930"/>
            <a:ext cx="6172200" cy="430887"/>
          </a:xfrm>
          <a:prstGeom prst="rect">
            <a:avLst/>
          </a:prstGeom>
          <a:noFill/>
        </p:spPr>
        <p:txBody>
          <a:bodyPr wrap="square" rtlCol="0">
            <a:spAutoFit/>
          </a:bodyPr>
          <a:lstStyle/>
          <a:p>
            <a:pPr algn="ctr"/>
            <a:r>
              <a:rPr lang="en-US" sz="2200" dirty="0"/>
              <a:t>but what about the bit </a:t>
            </a:r>
            <a:r>
              <a:rPr lang="en-US" sz="2200" i="1" dirty="0"/>
              <a:t>before</a:t>
            </a:r>
            <a:r>
              <a:rPr lang="en-US" sz="2200" dirty="0"/>
              <a:t> the binary point?</a:t>
            </a:r>
          </a:p>
        </p:txBody>
      </p:sp>
      <p:sp>
        <p:nvSpPr>
          <p:cNvPr id="20" name="TextBox 19">
            <a:extLst>
              <a:ext uri="{FF2B5EF4-FFF2-40B4-BE49-F238E27FC236}">
                <a16:creationId xmlns:a16="http://schemas.microsoft.com/office/drawing/2014/main" id="{762303B9-BA72-2E4E-93F8-22B2845D2442}"/>
              </a:ext>
            </a:extLst>
          </p:cNvPr>
          <p:cNvSpPr txBox="1"/>
          <p:nvPr/>
        </p:nvSpPr>
        <p:spPr>
          <a:xfrm>
            <a:off x="485034" y="4514434"/>
            <a:ext cx="5274494" cy="430887"/>
          </a:xfrm>
          <a:prstGeom prst="rect">
            <a:avLst/>
          </a:prstGeom>
          <a:noFill/>
        </p:spPr>
        <p:txBody>
          <a:bodyPr wrap="square" rtlCol="0">
            <a:spAutoFit/>
          </a:bodyPr>
          <a:lstStyle/>
          <a:p>
            <a:pPr algn="ctr"/>
            <a:r>
              <a:rPr lang="en-US" sz="2200" dirty="0"/>
              <a:t>it's always 1, so</a:t>
            </a:r>
            <a:r>
              <a:rPr lang="en-US" sz="2200" b="1" dirty="0">
                <a:solidFill>
                  <a:srgbClr val="FF0000"/>
                </a:solidFill>
              </a:rPr>
              <a:t> we don't store it!</a:t>
            </a:r>
          </a:p>
        </p:txBody>
      </p:sp>
      <p:sp>
        <p:nvSpPr>
          <p:cNvPr id="21" name="TextBox 20">
            <a:extLst>
              <a:ext uri="{FF2B5EF4-FFF2-40B4-BE49-F238E27FC236}">
                <a16:creationId xmlns:a16="http://schemas.microsoft.com/office/drawing/2014/main" id="{CD510116-0563-824B-8845-1A6860733B87}"/>
              </a:ext>
            </a:extLst>
          </p:cNvPr>
          <p:cNvSpPr txBox="1"/>
          <p:nvPr/>
        </p:nvSpPr>
        <p:spPr>
          <a:xfrm>
            <a:off x="1712765" y="4925218"/>
            <a:ext cx="6629400" cy="430887"/>
          </a:xfrm>
          <a:prstGeom prst="rect">
            <a:avLst/>
          </a:prstGeom>
          <a:noFill/>
        </p:spPr>
        <p:txBody>
          <a:bodyPr wrap="square" rtlCol="0">
            <a:spAutoFit/>
          </a:bodyPr>
          <a:lstStyle/>
          <a:p>
            <a:pPr algn="ctr"/>
            <a:r>
              <a:rPr lang="en-US" sz="2200" dirty="0"/>
              <a:t>just </a:t>
            </a:r>
            <a:r>
              <a:rPr lang="en-US" sz="2200" i="1" dirty="0"/>
              <a:t>pretend</a:t>
            </a:r>
            <a:r>
              <a:rPr lang="en-US" sz="2200" dirty="0"/>
              <a:t> there's a </a:t>
            </a:r>
            <a:r>
              <a:rPr lang="en-US" sz="2200" b="1" dirty="0">
                <a:latin typeface="Consolas" panose="020B0609020204030204" pitchFamily="49" charset="0"/>
                <a:cs typeface="Consolas" panose="020B0609020204030204" pitchFamily="49" charset="0"/>
              </a:rPr>
              <a:t>1.</a:t>
            </a:r>
            <a:r>
              <a:rPr lang="en-US" sz="2200" dirty="0"/>
              <a:t> before the fraction. </a:t>
            </a:r>
            <a:r>
              <a:rPr lang="en-US" sz="900" dirty="0"/>
              <a:t>except for 0.</a:t>
            </a:r>
            <a:endParaRPr lang="en-US" sz="2200" dirty="0"/>
          </a:p>
        </p:txBody>
      </p:sp>
      <p:graphicFrame>
        <p:nvGraphicFramePr>
          <p:cNvPr id="22" name="Table 21">
            <a:extLst>
              <a:ext uri="{FF2B5EF4-FFF2-40B4-BE49-F238E27FC236}">
                <a16:creationId xmlns:a16="http://schemas.microsoft.com/office/drawing/2014/main" id="{D81BB072-E843-134A-A098-58438659425D}"/>
              </a:ext>
            </a:extLst>
          </p:cNvPr>
          <p:cNvGraphicFramePr>
            <a:graphicFrameLocks noGrp="1"/>
          </p:cNvGraphicFramePr>
          <p:nvPr>
            <p:extLst/>
          </p:nvPr>
        </p:nvGraphicFramePr>
        <p:xfrm>
          <a:off x="107299" y="2807706"/>
          <a:ext cx="8904621" cy="1116594"/>
        </p:xfrm>
        <a:graphic>
          <a:graphicData uri="http://schemas.openxmlformats.org/drawingml/2006/table">
            <a:tbl>
              <a:tblPr firstRow="1" bandRow="1">
                <a:tableStyleId>{5C22544A-7EE6-4342-B048-85BDC9FD1C3A}</a:tableStyleId>
              </a:tblPr>
              <a:tblGrid>
                <a:gridCol w="677227">
                  <a:extLst>
                    <a:ext uri="{9D8B030D-6E8A-4147-A177-3AD203B41FA5}">
                      <a16:colId xmlns:a16="http://schemas.microsoft.com/office/drawing/2014/main" val="20000"/>
                    </a:ext>
                  </a:extLst>
                </a:gridCol>
                <a:gridCol w="645636">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935676">
                  <a:extLst>
                    <a:ext uri="{9D8B030D-6E8A-4147-A177-3AD203B41FA5}">
                      <a16:colId xmlns:a16="http://schemas.microsoft.com/office/drawing/2014/main" val="20010"/>
                    </a:ext>
                  </a:extLst>
                </a:gridCol>
                <a:gridCol w="3960282">
                  <a:extLst>
                    <a:ext uri="{9D8B030D-6E8A-4147-A177-3AD203B41FA5}">
                      <a16:colId xmlns:a16="http://schemas.microsoft.com/office/drawing/2014/main" val="20011"/>
                    </a:ext>
                  </a:extLst>
                </a:gridCol>
              </a:tblGrid>
              <a:tr h="283587">
                <a:tc>
                  <a:txBody>
                    <a:bodyPr/>
                    <a:lstStyle/>
                    <a:p>
                      <a:pPr algn="ctr"/>
                      <a:r>
                        <a:rPr lang="en-US" sz="1800" dirty="0"/>
                        <a:t>31</a:t>
                      </a:r>
                      <a:endParaRPr lang="en-US" sz="1800" dirty="0">
                        <a:latin typeface="Segoe UI" charset="0"/>
                        <a:ea typeface="Segoe UI" charset="0"/>
                        <a:cs typeface="Segoe UI" charset="0"/>
                      </a:endParaRPr>
                    </a:p>
                  </a:txBody>
                  <a:tcPr marL="70617" marR="70617" marT="70617" marB="70617" anchor="b">
                    <a:lnR w="12700" cap="flat" cmpd="sng" algn="ctr">
                      <a:solidFill>
                        <a:schemeClr val="bg1"/>
                      </a:solidFill>
                      <a:prstDash val="solid"/>
                      <a:round/>
                      <a:headEnd type="none" w="med" len="med"/>
                      <a:tailEnd type="none" w="med" len="med"/>
                    </a:lnR>
                  </a:tcPr>
                </a:tc>
                <a:tc>
                  <a:txBody>
                    <a:bodyPr/>
                    <a:lstStyle/>
                    <a:p>
                      <a:pPr algn="l"/>
                      <a:r>
                        <a:rPr lang="en-US" sz="1800" dirty="0"/>
                        <a:t>30</a:t>
                      </a:r>
                      <a:endParaRPr lang="en-US" sz="1800" dirty="0">
                        <a:latin typeface="Segoe UI" charset="0"/>
                        <a:ea typeface="Segoe UI" charset="0"/>
                        <a:cs typeface="Segoe UI" charset="0"/>
                      </a:endParaRPr>
                    </a:p>
                  </a:txBody>
                  <a:tcPr marL="70617" marR="70617" marT="70617" marB="70617" anchor="b">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r"/>
                      <a:r>
                        <a:rPr lang="en-US" sz="1800" dirty="0"/>
                        <a:t>23</a:t>
                      </a:r>
                      <a:endParaRPr lang="en-US" sz="1800" dirty="0">
                        <a:latin typeface="Segoe UI" charset="0"/>
                        <a:ea typeface="Segoe UI" charset="0"/>
                        <a:cs typeface="Segoe UI" charset="0"/>
                      </a:endParaRPr>
                    </a:p>
                  </a:txBody>
                  <a:tcPr marL="70617" marR="70617" marT="70617" marB="70617" anchor="b">
                    <a:lnL w="12700" cap="flat" cmpd="sng" algn="ctr">
                      <a:noFill/>
                      <a:prstDash val="solid"/>
                      <a:round/>
                      <a:headEnd type="none" w="med" len="med"/>
                      <a:tailEnd type="none" w="med" len="med"/>
                    </a:lnL>
                  </a:tcPr>
                </a:tc>
                <a:tc>
                  <a:txBody>
                    <a:bodyPr/>
                    <a:lstStyle/>
                    <a:p>
                      <a:pPr algn="l"/>
                      <a:r>
                        <a:rPr lang="en-US" sz="1800" dirty="0">
                          <a:latin typeface="Segoe UI" charset="0"/>
                          <a:ea typeface="Segoe UI" charset="0"/>
                          <a:cs typeface="Segoe UI" charset="0"/>
                        </a:rPr>
                        <a:t>22</a:t>
                      </a:r>
                    </a:p>
                  </a:txBody>
                  <a:tcPr marL="70617" marR="70617" marT="70617" marB="70617" anchor="b">
                    <a:lnR w="12700" cap="flat" cmpd="sng" algn="ctr">
                      <a:noFill/>
                      <a:prstDash val="solid"/>
                      <a:round/>
                      <a:headEnd type="none" w="med" len="med"/>
                      <a:tailEnd type="none" w="med" len="med"/>
                    </a:lnR>
                  </a:tcPr>
                </a:tc>
                <a:tc>
                  <a:txBody>
                    <a:bodyPr/>
                    <a:lstStyle/>
                    <a:p>
                      <a:pPr algn="r"/>
                      <a:r>
                        <a:rPr lang="en-US" sz="1800" dirty="0">
                          <a:latin typeface="Segoe UI" charset="0"/>
                          <a:ea typeface="Segoe UI" charset="0"/>
                          <a:cs typeface="Segoe UI" charset="0"/>
                        </a:rPr>
                        <a:t>0</a:t>
                      </a:r>
                    </a:p>
                  </a:txBody>
                  <a:tcPr marL="70617" marR="70617" marT="70617" marB="70617" anchor="b">
                    <a:lnL w="12700" cap="flat" cmpd="sng" algn="ctr">
                      <a:noFill/>
                      <a:prstDash val="solid"/>
                      <a:round/>
                      <a:headEnd type="none" w="med" len="med"/>
                      <a:tailEnd type="none" w="med" len="med"/>
                    </a:lnL>
                  </a:tcPr>
                </a:tc>
                <a:extLst>
                  <a:ext uri="{0D108BD9-81ED-4DB2-BD59-A6C34878D82A}">
                    <a16:rowId xmlns:a16="http://schemas.microsoft.com/office/drawing/2014/main" val="10000"/>
                  </a:ext>
                </a:extLst>
              </a:tr>
              <a:tr h="478411">
                <a:tc>
                  <a:txBody>
                    <a:bodyPr/>
                    <a:lstStyle/>
                    <a:p>
                      <a:pPr algn="ctr"/>
                      <a:r>
                        <a:rPr lang="en-US" sz="4000" b="1" dirty="0">
                          <a:latin typeface="Consolas" panose="020B0609020204030204" pitchFamily="49" charset="0"/>
                          <a:ea typeface="Consolas" charset="0"/>
                          <a:cs typeface="Consolas" panose="020B0609020204030204" pitchFamily="49" charset="0"/>
                        </a:rPr>
                        <a:t>0</a:t>
                      </a:r>
                    </a:p>
                  </a:txBody>
                  <a:tcPr marL="45720" marR="45720">
                    <a:solidFill>
                      <a:schemeClr val="accent1">
                        <a:lumMod val="60000"/>
                        <a:lumOff val="40000"/>
                      </a:schemeClr>
                    </a:solidFill>
                  </a:tcPr>
                </a:tc>
                <a:tc gridSpan="2">
                  <a:txBody>
                    <a:bodyPr/>
                    <a:lstStyle/>
                    <a:p>
                      <a:pPr algn="ctr"/>
                      <a:endParaRPr lang="en-US" sz="4000" b="1" dirty="0">
                        <a:latin typeface="Consolas" panose="020B0609020204030204" pitchFamily="49" charset="0"/>
                        <a:ea typeface="Consolas" charset="0"/>
                        <a:cs typeface="Consolas" panose="020B0609020204030204" pitchFamily="49" charset="0"/>
                      </a:endParaRPr>
                    </a:p>
                  </a:txBody>
                  <a:tcPr marL="45720" marR="45720">
                    <a:solidFill>
                      <a:schemeClr val="bg1">
                        <a:lumMod val="75000"/>
                      </a:schemeClr>
                    </a:solidFill>
                  </a:tcPr>
                </a:tc>
                <a:tc hMerge="1">
                  <a:txBody>
                    <a:bodyPr/>
                    <a:lstStyle/>
                    <a:p>
                      <a:endParaRPr lang="en-US"/>
                    </a:p>
                  </a:txBody>
                  <a:tcPr/>
                </a:tc>
                <a:tc gridSpan="2">
                  <a:txBody>
                    <a:bodyPr/>
                    <a:lstStyle/>
                    <a:p>
                      <a:pPr algn="ctr"/>
                      <a:r>
                        <a:rPr lang="en-US" sz="4000" b="1" dirty="0">
                          <a:solidFill>
                            <a:srgbClr val="0070C0"/>
                          </a:solidFill>
                          <a:latin typeface="Consolas" panose="020B0609020204030204" pitchFamily="49" charset="0"/>
                          <a:ea typeface="Consolas" charset="0"/>
                          <a:cs typeface="Consolas" panose="020B0609020204030204" pitchFamily="49" charset="0"/>
                        </a:rPr>
                        <a:t>0010101</a:t>
                      </a:r>
                      <a:r>
                        <a:rPr lang="en-US" sz="4000" b="1" dirty="0">
                          <a:latin typeface="Consolas" panose="020B0609020204030204" pitchFamily="49" charset="0"/>
                          <a:ea typeface="Consolas" charset="0"/>
                          <a:cs typeface="Consolas" panose="020B0609020204030204" pitchFamily="49" charset="0"/>
                        </a:rPr>
                        <a:t>0000000000000000</a:t>
                      </a:r>
                    </a:p>
                  </a:txBody>
                  <a:tcPr marL="45720" marR="45720">
                    <a:solidFill>
                      <a:schemeClr val="accent2">
                        <a:lumMod val="60000"/>
                        <a:lumOff val="40000"/>
                      </a:schemeClr>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17" name="Down Arrow 16">
            <a:extLst>
              <a:ext uri="{FF2B5EF4-FFF2-40B4-BE49-F238E27FC236}">
                <a16:creationId xmlns:a16="http://schemas.microsoft.com/office/drawing/2014/main" id="{5F37BB7F-FE78-1643-AE2A-69324C803D5B}"/>
              </a:ext>
            </a:extLst>
          </p:cNvPr>
          <p:cNvSpPr/>
          <p:nvPr/>
        </p:nvSpPr>
        <p:spPr>
          <a:xfrm>
            <a:off x="2798910" y="2608951"/>
            <a:ext cx="1048493" cy="543247"/>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1A8C3A9E-C7C8-9B42-B932-02686747A60E}"/>
              </a:ext>
            </a:extLst>
          </p:cNvPr>
          <p:cNvGrpSpPr/>
          <p:nvPr/>
        </p:nvGrpSpPr>
        <p:grpSpPr>
          <a:xfrm>
            <a:off x="0" y="1248188"/>
            <a:ext cx="2425003" cy="3136435"/>
            <a:chOff x="1311442" y="3040473"/>
            <a:chExt cx="2425003" cy="3136435"/>
          </a:xfrm>
        </p:grpSpPr>
        <p:sp>
          <p:nvSpPr>
            <p:cNvPr id="12" name="TextBox 11">
              <a:extLst>
                <a:ext uri="{FF2B5EF4-FFF2-40B4-BE49-F238E27FC236}">
                  <a16:creationId xmlns:a16="http://schemas.microsoft.com/office/drawing/2014/main" id="{1791909D-44BE-1449-96B2-2D56FC5804EC}"/>
                </a:ext>
              </a:extLst>
            </p:cNvPr>
            <p:cNvSpPr txBox="1"/>
            <p:nvPr/>
          </p:nvSpPr>
          <p:spPr>
            <a:xfrm>
              <a:off x="1311442" y="3040473"/>
              <a:ext cx="2356666" cy="769441"/>
            </a:xfrm>
            <a:prstGeom prst="rect">
              <a:avLst/>
            </a:prstGeom>
            <a:noFill/>
          </p:spPr>
          <p:txBody>
            <a:bodyPr wrap="square" rtlCol="0">
              <a:spAutoFit/>
            </a:bodyPr>
            <a:lstStyle/>
            <a:p>
              <a:pPr algn="ctr"/>
              <a:r>
                <a:rPr lang="en-US" sz="2200" dirty="0"/>
                <a:t>the sign goes in the sign field. </a:t>
              </a:r>
              <a:r>
                <a:rPr lang="en-US" sz="600" dirty="0"/>
                <a:t>duh.</a:t>
              </a:r>
              <a:endParaRPr lang="en-US" sz="2200" dirty="0"/>
            </a:p>
          </p:txBody>
        </p:sp>
        <p:sp>
          <p:nvSpPr>
            <p:cNvPr id="13" name="Arc 12">
              <a:extLst>
                <a:ext uri="{FF2B5EF4-FFF2-40B4-BE49-F238E27FC236}">
                  <a16:creationId xmlns:a16="http://schemas.microsoft.com/office/drawing/2014/main" id="{1585B9DE-0B69-4546-A385-789367570C34}"/>
                </a:ext>
              </a:extLst>
            </p:cNvPr>
            <p:cNvSpPr/>
            <p:nvPr/>
          </p:nvSpPr>
          <p:spPr>
            <a:xfrm rot="10800000" flipV="1">
              <a:off x="1853159" y="4104564"/>
              <a:ext cx="1883286" cy="2072344"/>
            </a:xfrm>
            <a:prstGeom prst="arc">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1146214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P spid="16" grpId="0"/>
      <p:bldP spid="18" grpId="0"/>
      <p:bldP spid="20" grpId="0"/>
      <p:bldP spid="21" grpId="0"/>
      <p:bldP spid="1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02728-60E0-F740-BBF7-E483F3A02F37}"/>
              </a:ext>
            </a:extLst>
          </p:cNvPr>
          <p:cNvSpPr>
            <a:spLocks noGrp="1"/>
          </p:cNvSpPr>
          <p:nvPr>
            <p:ph type="title"/>
          </p:nvPr>
        </p:nvSpPr>
        <p:spPr/>
        <p:txBody>
          <a:bodyPr/>
          <a:lstStyle/>
          <a:p>
            <a:r>
              <a:rPr lang="en-US" dirty="0"/>
              <a:t>The exponent</a:t>
            </a:r>
          </a:p>
        </p:txBody>
      </p:sp>
      <p:sp>
        <p:nvSpPr>
          <p:cNvPr id="3" name="Content Placeholder 2">
            <a:extLst>
              <a:ext uri="{FF2B5EF4-FFF2-40B4-BE49-F238E27FC236}">
                <a16:creationId xmlns:a16="http://schemas.microsoft.com/office/drawing/2014/main" id="{82CD0C81-64F4-3B4D-8305-20134481BCC6}"/>
              </a:ext>
            </a:extLst>
          </p:cNvPr>
          <p:cNvSpPr>
            <a:spLocks noGrp="1"/>
          </p:cNvSpPr>
          <p:nvPr>
            <p:ph idx="1"/>
          </p:nvPr>
        </p:nvSpPr>
        <p:spPr>
          <a:xfrm>
            <a:off x="152400" y="495301"/>
            <a:ext cx="8991600" cy="838199"/>
          </a:xfrm>
        </p:spPr>
        <p:txBody>
          <a:bodyPr>
            <a:normAutofit/>
          </a:bodyPr>
          <a:lstStyle/>
          <a:p>
            <a:r>
              <a:rPr lang="en-US" dirty="0"/>
              <a:t>the exponent is </a:t>
            </a:r>
            <a:r>
              <a:rPr lang="en-US" b="1" dirty="0"/>
              <a:t>a completely separate number.</a:t>
            </a:r>
          </a:p>
          <a:p>
            <a:r>
              <a:rPr lang="en-US" dirty="0"/>
              <a:t>it is also a </a:t>
            </a:r>
            <a:r>
              <a:rPr lang="en-US" i="1" dirty="0"/>
              <a:t>baffling number. </a:t>
            </a:r>
            <a:r>
              <a:rPr lang="en-US" dirty="0"/>
              <a:t>they did this for Sorting Reasons™️.</a:t>
            </a:r>
          </a:p>
        </p:txBody>
      </p:sp>
      <p:sp>
        <p:nvSpPr>
          <p:cNvPr id="4" name="Footer Placeholder 3">
            <a:extLst>
              <a:ext uri="{FF2B5EF4-FFF2-40B4-BE49-F238E27FC236}">
                <a16:creationId xmlns:a16="http://schemas.microsoft.com/office/drawing/2014/main" id="{D5B9031C-27DE-9C4B-B3D3-C7135D4F5F8A}"/>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2E83D6DD-2326-8C43-955B-BCF40D104BB4}"/>
              </a:ext>
            </a:extLst>
          </p:cNvPr>
          <p:cNvSpPr>
            <a:spLocks noGrp="1"/>
          </p:cNvSpPr>
          <p:nvPr>
            <p:ph type="sldNum" sz="quarter" idx="12"/>
          </p:nvPr>
        </p:nvSpPr>
        <p:spPr/>
        <p:txBody>
          <a:bodyPr/>
          <a:lstStyle/>
          <a:p>
            <a:fld id="{3552B95B-556F-44BD-91A5-D80C1B9E2BB3}" type="slidenum">
              <a:rPr lang="en-US" smtClean="0"/>
              <a:pPr/>
              <a:t>24</a:t>
            </a:fld>
            <a:endParaRPr lang="en-US"/>
          </a:p>
        </p:txBody>
      </p:sp>
      <p:sp>
        <p:nvSpPr>
          <p:cNvPr id="6" name="TextBox 5">
            <a:extLst>
              <a:ext uri="{FF2B5EF4-FFF2-40B4-BE49-F238E27FC236}">
                <a16:creationId xmlns:a16="http://schemas.microsoft.com/office/drawing/2014/main" id="{4054F7AE-454F-8143-868E-05EA55716015}"/>
              </a:ext>
            </a:extLst>
          </p:cNvPr>
          <p:cNvSpPr txBox="1"/>
          <p:nvPr/>
        </p:nvSpPr>
        <p:spPr>
          <a:xfrm>
            <a:off x="381000" y="2590311"/>
            <a:ext cx="1219200" cy="707886"/>
          </a:xfrm>
          <a:prstGeom prst="rect">
            <a:avLst/>
          </a:prstGeom>
          <a:noFill/>
        </p:spPr>
        <p:txBody>
          <a:bodyPr wrap="square" rtlCol="0">
            <a:spAutoFit/>
          </a:bodyPr>
          <a:lstStyle/>
          <a:p>
            <a:r>
              <a:rPr lang="en-US" sz="4000" b="1" dirty="0">
                <a:solidFill>
                  <a:schemeClr val="bg1">
                    <a:lumMod val="50000"/>
                  </a:schemeClr>
                </a:solidFill>
                <a:latin typeface="Consolas" panose="020B0609020204030204" pitchFamily="49" charset="0"/>
                <a:cs typeface="Consolas" panose="020B0609020204030204" pitchFamily="49" charset="0"/>
              </a:rPr>
              <a:t>×2</a:t>
            </a:r>
            <a:r>
              <a:rPr lang="en-US" sz="4000" b="1" baseline="30000" dirty="0">
                <a:latin typeface="Consolas" panose="020B0609020204030204" pitchFamily="49" charset="0"/>
                <a:cs typeface="Consolas" panose="020B0609020204030204" pitchFamily="49" charset="0"/>
              </a:rPr>
              <a:t>+7</a:t>
            </a:r>
          </a:p>
        </p:txBody>
      </p:sp>
      <p:sp>
        <p:nvSpPr>
          <p:cNvPr id="7" name="TextBox 6">
            <a:extLst>
              <a:ext uri="{FF2B5EF4-FFF2-40B4-BE49-F238E27FC236}">
                <a16:creationId xmlns:a16="http://schemas.microsoft.com/office/drawing/2014/main" id="{E6E470A6-13E3-0847-A4C6-BC56CC15F0FF}"/>
              </a:ext>
            </a:extLst>
          </p:cNvPr>
          <p:cNvSpPr txBox="1"/>
          <p:nvPr/>
        </p:nvSpPr>
        <p:spPr>
          <a:xfrm>
            <a:off x="381000" y="3194410"/>
            <a:ext cx="1773382" cy="707886"/>
          </a:xfrm>
          <a:prstGeom prst="rect">
            <a:avLst/>
          </a:prstGeom>
          <a:noFill/>
        </p:spPr>
        <p:txBody>
          <a:bodyPr wrap="square" rtlCol="0">
            <a:spAutoFit/>
          </a:bodyPr>
          <a:lstStyle/>
          <a:p>
            <a:r>
              <a:rPr lang="en-US" sz="4000" b="1" dirty="0">
                <a:solidFill>
                  <a:schemeClr val="bg1">
                    <a:lumMod val="50000"/>
                  </a:schemeClr>
                </a:solidFill>
                <a:latin typeface="Consolas" panose="020B0609020204030204" pitchFamily="49" charset="0"/>
                <a:cs typeface="Consolas" panose="020B0609020204030204" pitchFamily="49" charset="0"/>
              </a:rPr>
              <a:t>×2</a:t>
            </a:r>
            <a:r>
              <a:rPr lang="en-US" sz="4000" b="1" baseline="30000" dirty="0">
                <a:latin typeface="Consolas" panose="020B0609020204030204" pitchFamily="49" charset="0"/>
                <a:cs typeface="Consolas" panose="020B0609020204030204" pitchFamily="49" charset="0"/>
              </a:rPr>
              <a:t>-126</a:t>
            </a:r>
          </a:p>
        </p:txBody>
      </p:sp>
      <p:sp>
        <p:nvSpPr>
          <p:cNvPr id="8" name="TextBox 7">
            <a:extLst>
              <a:ext uri="{FF2B5EF4-FFF2-40B4-BE49-F238E27FC236}">
                <a16:creationId xmlns:a16="http://schemas.microsoft.com/office/drawing/2014/main" id="{F3DAC3FA-0905-E74B-8532-99406D6DDFC6}"/>
              </a:ext>
            </a:extLst>
          </p:cNvPr>
          <p:cNvSpPr txBox="1"/>
          <p:nvPr/>
        </p:nvSpPr>
        <p:spPr>
          <a:xfrm>
            <a:off x="381000" y="1986212"/>
            <a:ext cx="1219200" cy="707886"/>
          </a:xfrm>
          <a:prstGeom prst="rect">
            <a:avLst/>
          </a:prstGeom>
          <a:noFill/>
        </p:spPr>
        <p:txBody>
          <a:bodyPr wrap="square" rtlCol="0">
            <a:spAutoFit/>
          </a:bodyPr>
          <a:lstStyle/>
          <a:p>
            <a:r>
              <a:rPr lang="en-US" sz="4000" b="1" dirty="0">
                <a:solidFill>
                  <a:schemeClr val="bg1">
                    <a:lumMod val="50000"/>
                  </a:schemeClr>
                </a:solidFill>
                <a:latin typeface="Consolas" panose="020B0609020204030204" pitchFamily="49" charset="0"/>
                <a:cs typeface="Consolas" panose="020B0609020204030204" pitchFamily="49" charset="0"/>
              </a:rPr>
              <a:t>×2</a:t>
            </a:r>
            <a:r>
              <a:rPr lang="en-US" sz="4000" b="1" baseline="30000" dirty="0">
                <a:latin typeface="Consolas" panose="020B0609020204030204" pitchFamily="49" charset="0"/>
                <a:cs typeface="Consolas" panose="020B0609020204030204" pitchFamily="49" charset="0"/>
              </a:rPr>
              <a:t>0</a:t>
            </a:r>
          </a:p>
        </p:txBody>
      </p:sp>
      <p:sp>
        <p:nvSpPr>
          <p:cNvPr id="9" name="TextBox 8">
            <a:extLst>
              <a:ext uri="{FF2B5EF4-FFF2-40B4-BE49-F238E27FC236}">
                <a16:creationId xmlns:a16="http://schemas.microsoft.com/office/drawing/2014/main" id="{B9F13779-5FDD-B042-B658-D809886C90F8}"/>
              </a:ext>
            </a:extLst>
          </p:cNvPr>
          <p:cNvSpPr txBox="1"/>
          <p:nvPr/>
        </p:nvSpPr>
        <p:spPr>
          <a:xfrm>
            <a:off x="381000" y="3784094"/>
            <a:ext cx="1773382" cy="707886"/>
          </a:xfrm>
          <a:prstGeom prst="rect">
            <a:avLst/>
          </a:prstGeom>
          <a:noFill/>
        </p:spPr>
        <p:txBody>
          <a:bodyPr wrap="square" rtlCol="0">
            <a:spAutoFit/>
          </a:bodyPr>
          <a:lstStyle/>
          <a:p>
            <a:r>
              <a:rPr lang="en-US" sz="4000" b="1" dirty="0">
                <a:solidFill>
                  <a:schemeClr val="bg1">
                    <a:lumMod val="50000"/>
                  </a:schemeClr>
                </a:solidFill>
                <a:latin typeface="Consolas" panose="020B0609020204030204" pitchFamily="49" charset="0"/>
                <a:cs typeface="Consolas" panose="020B0609020204030204" pitchFamily="49" charset="0"/>
              </a:rPr>
              <a:t>×2</a:t>
            </a:r>
            <a:r>
              <a:rPr lang="en-US" sz="4000" b="1" baseline="30000" dirty="0">
                <a:latin typeface="Consolas" panose="020B0609020204030204" pitchFamily="49" charset="0"/>
                <a:cs typeface="Consolas" panose="020B0609020204030204" pitchFamily="49" charset="0"/>
              </a:rPr>
              <a:t>+127</a:t>
            </a:r>
          </a:p>
        </p:txBody>
      </p:sp>
      <p:sp>
        <p:nvSpPr>
          <p:cNvPr id="10" name="TextBox 9">
            <a:extLst>
              <a:ext uri="{FF2B5EF4-FFF2-40B4-BE49-F238E27FC236}">
                <a16:creationId xmlns:a16="http://schemas.microsoft.com/office/drawing/2014/main" id="{6B4DBB70-A665-CD4E-A5D0-1699AD42C82D}"/>
              </a:ext>
            </a:extLst>
          </p:cNvPr>
          <p:cNvSpPr txBox="1"/>
          <p:nvPr/>
        </p:nvSpPr>
        <p:spPr>
          <a:xfrm>
            <a:off x="381000" y="1485900"/>
            <a:ext cx="1055097" cy="461665"/>
          </a:xfrm>
          <a:prstGeom prst="rect">
            <a:avLst/>
          </a:prstGeom>
          <a:noFill/>
        </p:spPr>
        <p:txBody>
          <a:bodyPr wrap="none" rtlCol="0">
            <a:spAutoFit/>
          </a:bodyPr>
          <a:lstStyle/>
          <a:p>
            <a:r>
              <a:rPr lang="en-US" sz="2400" b="1" u="sng" dirty="0"/>
              <a:t>This…</a:t>
            </a:r>
          </a:p>
        </p:txBody>
      </p:sp>
      <p:sp>
        <p:nvSpPr>
          <p:cNvPr id="11" name="TextBox 10">
            <a:extLst>
              <a:ext uri="{FF2B5EF4-FFF2-40B4-BE49-F238E27FC236}">
                <a16:creationId xmlns:a16="http://schemas.microsoft.com/office/drawing/2014/main" id="{F5EB2D7F-0062-4842-A66D-ACFEF0B5FC3A}"/>
              </a:ext>
            </a:extLst>
          </p:cNvPr>
          <p:cNvSpPr txBox="1"/>
          <p:nvPr/>
        </p:nvSpPr>
        <p:spPr>
          <a:xfrm>
            <a:off x="1760249" y="1495994"/>
            <a:ext cx="2079415" cy="461665"/>
          </a:xfrm>
          <a:prstGeom prst="rect">
            <a:avLst/>
          </a:prstGeom>
          <a:noFill/>
        </p:spPr>
        <p:txBody>
          <a:bodyPr wrap="none" rtlCol="0">
            <a:spAutoFit/>
          </a:bodyPr>
          <a:lstStyle/>
          <a:p>
            <a:r>
              <a:rPr lang="en-US" sz="2400" b="1" u="sng" dirty="0"/>
              <a:t>is stored as…</a:t>
            </a:r>
          </a:p>
        </p:txBody>
      </p:sp>
      <p:sp>
        <p:nvSpPr>
          <p:cNvPr id="12" name="TextBox 11">
            <a:extLst>
              <a:ext uri="{FF2B5EF4-FFF2-40B4-BE49-F238E27FC236}">
                <a16:creationId xmlns:a16="http://schemas.microsoft.com/office/drawing/2014/main" id="{3EF5A5BE-090B-8F4A-91EA-D72C299FF790}"/>
              </a:ext>
            </a:extLst>
          </p:cNvPr>
          <p:cNvSpPr txBox="1"/>
          <p:nvPr/>
        </p:nvSpPr>
        <p:spPr>
          <a:xfrm>
            <a:off x="2011013" y="1997055"/>
            <a:ext cx="1044636" cy="707886"/>
          </a:xfrm>
          <a:prstGeom prst="rect">
            <a:avLst/>
          </a:prstGeom>
          <a:noFill/>
        </p:spPr>
        <p:txBody>
          <a:bodyPr wrap="square" rtlCol="0">
            <a:spAutoFit/>
          </a:bodyPr>
          <a:lstStyle/>
          <a:p>
            <a:pPr algn="r"/>
            <a:r>
              <a:rPr lang="en-US" sz="4000" b="1" dirty="0">
                <a:solidFill>
                  <a:srgbClr val="FF0000"/>
                </a:solidFill>
                <a:latin typeface="Consolas" panose="020B0609020204030204" pitchFamily="49" charset="0"/>
                <a:cs typeface="Consolas" panose="020B0609020204030204" pitchFamily="49" charset="0"/>
              </a:rPr>
              <a:t>127</a:t>
            </a:r>
            <a:endParaRPr lang="en-US" sz="4000" b="1" baseline="30000" dirty="0">
              <a:solidFill>
                <a:srgbClr val="FF0000"/>
              </a:solidFill>
              <a:latin typeface="Consolas" panose="020B0609020204030204" pitchFamily="49" charset="0"/>
              <a:cs typeface="Consolas" panose="020B0609020204030204" pitchFamily="49" charset="0"/>
            </a:endParaRPr>
          </a:p>
        </p:txBody>
      </p:sp>
      <p:sp>
        <p:nvSpPr>
          <p:cNvPr id="13" name="TextBox 12">
            <a:extLst>
              <a:ext uri="{FF2B5EF4-FFF2-40B4-BE49-F238E27FC236}">
                <a16:creationId xmlns:a16="http://schemas.microsoft.com/office/drawing/2014/main" id="{1B6935A3-63E0-1142-A17E-83A4B6932177}"/>
              </a:ext>
            </a:extLst>
          </p:cNvPr>
          <p:cNvSpPr txBox="1"/>
          <p:nvPr/>
        </p:nvSpPr>
        <p:spPr>
          <a:xfrm>
            <a:off x="2011013" y="2600405"/>
            <a:ext cx="1044636" cy="707886"/>
          </a:xfrm>
          <a:prstGeom prst="rect">
            <a:avLst/>
          </a:prstGeom>
          <a:noFill/>
        </p:spPr>
        <p:txBody>
          <a:bodyPr wrap="square" rtlCol="0">
            <a:spAutoFit/>
          </a:bodyPr>
          <a:lstStyle/>
          <a:p>
            <a:pPr algn="r"/>
            <a:r>
              <a:rPr lang="en-US" sz="4000" b="1" dirty="0">
                <a:solidFill>
                  <a:srgbClr val="FF0000"/>
                </a:solidFill>
                <a:latin typeface="Consolas" panose="020B0609020204030204" pitchFamily="49" charset="0"/>
                <a:cs typeface="Consolas" panose="020B0609020204030204" pitchFamily="49" charset="0"/>
              </a:rPr>
              <a:t>134</a:t>
            </a:r>
            <a:endParaRPr lang="en-US" sz="4000" b="1" baseline="30000" dirty="0">
              <a:solidFill>
                <a:srgbClr val="FF0000"/>
              </a:solidFill>
              <a:latin typeface="Consolas" panose="020B0609020204030204" pitchFamily="49" charset="0"/>
              <a:cs typeface="Consolas" panose="020B0609020204030204" pitchFamily="49" charset="0"/>
            </a:endParaRPr>
          </a:p>
        </p:txBody>
      </p:sp>
      <p:sp>
        <p:nvSpPr>
          <p:cNvPr id="14" name="TextBox 13">
            <a:extLst>
              <a:ext uri="{FF2B5EF4-FFF2-40B4-BE49-F238E27FC236}">
                <a16:creationId xmlns:a16="http://schemas.microsoft.com/office/drawing/2014/main" id="{DF14F330-840E-D244-A616-7341E804DE99}"/>
              </a:ext>
            </a:extLst>
          </p:cNvPr>
          <p:cNvSpPr txBox="1"/>
          <p:nvPr/>
        </p:nvSpPr>
        <p:spPr>
          <a:xfrm>
            <a:off x="2011013" y="3203755"/>
            <a:ext cx="1044636" cy="707886"/>
          </a:xfrm>
          <a:prstGeom prst="rect">
            <a:avLst/>
          </a:prstGeom>
          <a:noFill/>
        </p:spPr>
        <p:txBody>
          <a:bodyPr wrap="square" rtlCol="0">
            <a:spAutoFit/>
          </a:bodyPr>
          <a:lstStyle/>
          <a:p>
            <a:pPr algn="r"/>
            <a:r>
              <a:rPr lang="en-US" sz="4000" b="1" dirty="0">
                <a:solidFill>
                  <a:srgbClr val="FF0000"/>
                </a:solidFill>
                <a:latin typeface="Consolas" panose="020B0609020204030204" pitchFamily="49" charset="0"/>
                <a:cs typeface="Consolas" panose="020B0609020204030204" pitchFamily="49" charset="0"/>
              </a:rPr>
              <a:t>1</a:t>
            </a:r>
            <a:endParaRPr lang="en-US" sz="4000" b="1" baseline="30000" dirty="0">
              <a:solidFill>
                <a:srgbClr val="FF0000"/>
              </a:solidFill>
              <a:latin typeface="Consolas" panose="020B0609020204030204" pitchFamily="49" charset="0"/>
              <a:cs typeface="Consolas" panose="020B0609020204030204" pitchFamily="49" charset="0"/>
            </a:endParaRPr>
          </a:p>
        </p:txBody>
      </p:sp>
      <p:sp>
        <p:nvSpPr>
          <p:cNvPr id="15" name="TextBox 14">
            <a:extLst>
              <a:ext uri="{FF2B5EF4-FFF2-40B4-BE49-F238E27FC236}">
                <a16:creationId xmlns:a16="http://schemas.microsoft.com/office/drawing/2014/main" id="{654EB1B2-931E-7C44-B933-E2780D21DB7D}"/>
              </a:ext>
            </a:extLst>
          </p:cNvPr>
          <p:cNvSpPr txBox="1"/>
          <p:nvPr/>
        </p:nvSpPr>
        <p:spPr>
          <a:xfrm>
            <a:off x="2011013" y="3807105"/>
            <a:ext cx="1044636" cy="707886"/>
          </a:xfrm>
          <a:prstGeom prst="rect">
            <a:avLst/>
          </a:prstGeom>
          <a:noFill/>
        </p:spPr>
        <p:txBody>
          <a:bodyPr wrap="square" rtlCol="0">
            <a:spAutoFit/>
          </a:bodyPr>
          <a:lstStyle/>
          <a:p>
            <a:pPr algn="r"/>
            <a:r>
              <a:rPr lang="en-US" sz="4000" b="1" dirty="0">
                <a:solidFill>
                  <a:srgbClr val="FF0000"/>
                </a:solidFill>
                <a:latin typeface="Consolas" panose="020B0609020204030204" pitchFamily="49" charset="0"/>
                <a:cs typeface="Consolas" panose="020B0609020204030204" pitchFamily="49" charset="0"/>
              </a:rPr>
              <a:t>254</a:t>
            </a:r>
            <a:endParaRPr lang="en-US" sz="4000" b="1" baseline="30000" dirty="0">
              <a:solidFill>
                <a:srgbClr val="FF0000"/>
              </a:solidFill>
              <a:latin typeface="Consolas" panose="020B0609020204030204" pitchFamily="49" charset="0"/>
              <a:cs typeface="Consolas" panose="020B0609020204030204" pitchFamily="49" charset="0"/>
            </a:endParaRPr>
          </a:p>
        </p:txBody>
      </p:sp>
      <p:sp>
        <p:nvSpPr>
          <p:cNvPr id="16" name="TextBox 15">
            <a:extLst>
              <a:ext uri="{FF2B5EF4-FFF2-40B4-BE49-F238E27FC236}">
                <a16:creationId xmlns:a16="http://schemas.microsoft.com/office/drawing/2014/main" id="{D8546D17-21B3-A340-8CED-BFAF1CF519F9}"/>
              </a:ext>
            </a:extLst>
          </p:cNvPr>
          <p:cNvSpPr txBox="1"/>
          <p:nvPr/>
        </p:nvSpPr>
        <p:spPr>
          <a:xfrm>
            <a:off x="4007717" y="2114821"/>
            <a:ext cx="4227365" cy="430887"/>
          </a:xfrm>
          <a:prstGeom prst="rect">
            <a:avLst/>
          </a:prstGeom>
          <a:noFill/>
        </p:spPr>
        <p:txBody>
          <a:bodyPr wrap="square" rtlCol="0">
            <a:spAutoFit/>
          </a:bodyPr>
          <a:lstStyle/>
          <a:p>
            <a:pPr algn="ctr"/>
            <a:r>
              <a:rPr lang="en-US" sz="2200" dirty="0"/>
              <a:t>this is </a:t>
            </a:r>
            <a:r>
              <a:rPr lang="en-US" sz="2200" b="1" dirty="0"/>
              <a:t>biased notation.</a:t>
            </a:r>
            <a:endParaRPr lang="en-US" sz="2200" dirty="0"/>
          </a:p>
        </p:txBody>
      </p:sp>
      <p:sp>
        <p:nvSpPr>
          <p:cNvPr id="18" name="TextBox 17">
            <a:extLst>
              <a:ext uri="{FF2B5EF4-FFF2-40B4-BE49-F238E27FC236}">
                <a16:creationId xmlns:a16="http://schemas.microsoft.com/office/drawing/2014/main" id="{9061CDED-C51F-FB4C-9C72-85360F1DC823}"/>
              </a:ext>
            </a:extLst>
          </p:cNvPr>
          <p:cNvSpPr txBox="1"/>
          <p:nvPr/>
        </p:nvSpPr>
        <p:spPr>
          <a:xfrm>
            <a:off x="3479800" y="2711040"/>
            <a:ext cx="5283200" cy="769441"/>
          </a:xfrm>
          <a:prstGeom prst="rect">
            <a:avLst/>
          </a:prstGeom>
          <a:noFill/>
        </p:spPr>
        <p:txBody>
          <a:bodyPr wrap="square" rtlCol="0">
            <a:spAutoFit/>
          </a:bodyPr>
          <a:lstStyle/>
          <a:p>
            <a:pPr algn="ctr"/>
            <a:r>
              <a:rPr lang="en-US" sz="2200" dirty="0"/>
              <a:t>to get the number you put into the exponent field, you </a:t>
            </a:r>
            <a:r>
              <a:rPr lang="en-US" sz="2200" b="1" dirty="0"/>
              <a:t>add a bias constant.</a:t>
            </a:r>
            <a:endParaRPr lang="en-US" sz="2200" dirty="0"/>
          </a:p>
        </p:txBody>
      </p:sp>
      <p:sp>
        <p:nvSpPr>
          <p:cNvPr id="19" name="TextBox 18">
            <a:extLst>
              <a:ext uri="{FF2B5EF4-FFF2-40B4-BE49-F238E27FC236}">
                <a16:creationId xmlns:a16="http://schemas.microsoft.com/office/drawing/2014/main" id="{12B99F11-55DD-1B46-A91A-2F0693AD3ADF}"/>
              </a:ext>
            </a:extLst>
          </p:cNvPr>
          <p:cNvSpPr txBox="1"/>
          <p:nvPr/>
        </p:nvSpPr>
        <p:spPr>
          <a:xfrm>
            <a:off x="3454400" y="3645813"/>
            <a:ext cx="5283200" cy="430887"/>
          </a:xfrm>
          <a:prstGeom prst="rect">
            <a:avLst/>
          </a:prstGeom>
          <a:noFill/>
        </p:spPr>
        <p:txBody>
          <a:bodyPr wrap="square" rtlCol="0">
            <a:spAutoFit/>
          </a:bodyPr>
          <a:lstStyle/>
          <a:p>
            <a:pPr algn="ctr"/>
            <a:r>
              <a:rPr lang="en-US" sz="2200" dirty="0"/>
              <a:t>for single-precision floats, that's </a:t>
            </a:r>
            <a:r>
              <a:rPr lang="en-US" sz="2200" b="1" dirty="0"/>
              <a:t>127</a:t>
            </a:r>
            <a:r>
              <a:rPr lang="en-US" sz="2200" dirty="0"/>
              <a:t>.</a:t>
            </a:r>
          </a:p>
        </p:txBody>
      </p:sp>
    </p:spTree>
    <p:extLst>
      <p:ext uri="{BB962C8B-B14F-4D97-AF65-F5344CB8AC3E}">
        <p14:creationId xmlns:p14="http://schemas.microsoft.com/office/powerpoint/2010/main" val="3471582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P spid="18" grpId="0"/>
      <p:bldP spid="1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45449-DD36-2F4F-936F-7ED55CA63AE3}"/>
              </a:ext>
            </a:extLst>
          </p:cNvPr>
          <p:cNvSpPr>
            <a:spLocks noGrp="1"/>
          </p:cNvSpPr>
          <p:nvPr>
            <p:ph type="title"/>
          </p:nvPr>
        </p:nvSpPr>
        <p:spPr/>
        <p:txBody>
          <a:bodyPr/>
          <a:lstStyle/>
          <a:p>
            <a:r>
              <a:rPr lang="en-US" dirty="0"/>
              <a:t>The dark side of the floats</a:t>
            </a:r>
          </a:p>
        </p:txBody>
      </p:sp>
      <p:sp>
        <p:nvSpPr>
          <p:cNvPr id="3" name="Content Placeholder 2">
            <a:extLst>
              <a:ext uri="{FF2B5EF4-FFF2-40B4-BE49-F238E27FC236}">
                <a16:creationId xmlns:a16="http://schemas.microsoft.com/office/drawing/2014/main" id="{AEBD12B2-5FFA-4D4C-B2BA-D742E30B96D9}"/>
              </a:ext>
            </a:extLst>
          </p:cNvPr>
          <p:cNvSpPr>
            <a:spLocks noGrp="1"/>
          </p:cNvSpPr>
          <p:nvPr>
            <p:ph idx="1"/>
          </p:nvPr>
        </p:nvSpPr>
        <p:spPr>
          <a:xfrm>
            <a:off x="152400" y="495301"/>
            <a:ext cx="8991600" cy="838199"/>
          </a:xfrm>
        </p:spPr>
        <p:txBody>
          <a:bodyPr/>
          <a:lstStyle/>
          <a:p>
            <a:r>
              <a:rPr lang="en-US" dirty="0"/>
              <a:t>because the fractional places of floats are </a:t>
            </a:r>
            <a:r>
              <a:rPr lang="en-US" b="1" dirty="0"/>
              <a:t>powers of 2…</a:t>
            </a:r>
          </a:p>
          <a:p>
            <a:pPr lvl="1"/>
            <a:r>
              <a:rPr lang="en-US" dirty="0"/>
              <a:t>some </a:t>
            </a:r>
            <a:r>
              <a:rPr lang="en-US" i="1" dirty="0"/>
              <a:t>very common fractions</a:t>
            </a:r>
            <a:r>
              <a:rPr lang="en-US" dirty="0"/>
              <a:t> behave differently than you expect.</a:t>
            </a:r>
          </a:p>
        </p:txBody>
      </p:sp>
      <p:sp>
        <p:nvSpPr>
          <p:cNvPr id="4" name="Footer Placeholder 3">
            <a:extLst>
              <a:ext uri="{FF2B5EF4-FFF2-40B4-BE49-F238E27FC236}">
                <a16:creationId xmlns:a16="http://schemas.microsoft.com/office/drawing/2014/main" id="{C09CDD67-2476-6D46-AE6A-03171538EADA}"/>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DED62925-B142-9842-92E4-408BD377E91F}"/>
              </a:ext>
            </a:extLst>
          </p:cNvPr>
          <p:cNvSpPr>
            <a:spLocks noGrp="1"/>
          </p:cNvSpPr>
          <p:nvPr>
            <p:ph type="sldNum" sz="quarter" idx="12"/>
          </p:nvPr>
        </p:nvSpPr>
        <p:spPr/>
        <p:txBody>
          <a:bodyPr/>
          <a:lstStyle/>
          <a:p>
            <a:fld id="{3552B95B-556F-44BD-91A5-D80C1B9E2BB3}" type="slidenum">
              <a:rPr lang="en-US" smtClean="0"/>
              <a:pPr/>
              <a:t>25</a:t>
            </a:fld>
            <a:endParaRPr lang="en-US"/>
          </a:p>
        </p:txBody>
      </p:sp>
      <p:sp>
        <p:nvSpPr>
          <p:cNvPr id="6" name="TextBox 5">
            <a:extLst>
              <a:ext uri="{FF2B5EF4-FFF2-40B4-BE49-F238E27FC236}">
                <a16:creationId xmlns:a16="http://schemas.microsoft.com/office/drawing/2014/main" id="{2969E156-CBE5-4E41-A6A0-4D2D3C1E52AB}"/>
              </a:ext>
            </a:extLst>
          </p:cNvPr>
          <p:cNvSpPr txBox="1"/>
          <p:nvPr/>
        </p:nvSpPr>
        <p:spPr>
          <a:xfrm>
            <a:off x="251475" y="1318425"/>
            <a:ext cx="6301725" cy="461665"/>
          </a:xfrm>
          <a:prstGeom prst="rect">
            <a:avLst/>
          </a:prstGeom>
          <a:noFill/>
        </p:spPr>
        <p:txBody>
          <a:bodyPr wrap="none" rtlCol="0">
            <a:spAutoFit/>
          </a:bodyPr>
          <a:lstStyle/>
          <a:p>
            <a:r>
              <a:rPr lang="en-US" sz="2400" b="1" dirty="0" err="1">
                <a:latin typeface="Consolas" panose="020B0609020204030204" pitchFamily="49" charset="0"/>
                <a:cs typeface="Consolas" panose="020B0609020204030204" pitchFamily="49" charset="0"/>
              </a:rPr>
              <a:t>System.out.println</a:t>
            </a:r>
            <a:r>
              <a:rPr lang="en-US" sz="2400" b="1" dirty="0">
                <a:latin typeface="Consolas" panose="020B0609020204030204" pitchFamily="49" charset="0"/>
                <a:cs typeface="Consolas" panose="020B0609020204030204" pitchFamily="49" charset="0"/>
              </a:rPr>
              <a:t>(</a:t>
            </a:r>
            <a:r>
              <a:rPr lang="en-US" sz="2400" b="1" dirty="0">
                <a:solidFill>
                  <a:schemeClr val="accent3">
                    <a:lumMod val="75000"/>
                  </a:schemeClr>
                </a:solidFill>
                <a:latin typeface="Consolas" panose="020B0609020204030204" pitchFamily="49" charset="0"/>
                <a:cs typeface="Consolas" panose="020B0609020204030204" pitchFamily="49" charset="0"/>
              </a:rPr>
              <a:t>0.1</a:t>
            </a:r>
            <a:r>
              <a:rPr lang="en-US" sz="2400" b="1" dirty="0">
                <a:latin typeface="Consolas" panose="020B0609020204030204" pitchFamily="49" charset="0"/>
                <a:cs typeface="Consolas" panose="020B0609020204030204" pitchFamily="49" charset="0"/>
              </a:rPr>
              <a:t> + </a:t>
            </a:r>
            <a:r>
              <a:rPr lang="en-US" sz="2400" b="1" dirty="0">
                <a:solidFill>
                  <a:schemeClr val="accent3">
                    <a:lumMod val="75000"/>
                  </a:schemeClr>
                </a:solidFill>
                <a:latin typeface="Consolas" panose="020B0609020204030204" pitchFamily="49" charset="0"/>
                <a:cs typeface="Consolas" panose="020B0609020204030204" pitchFamily="49" charset="0"/>
              </a:rPr>
              <a:t>0.1</a:t>
            </a:r>
            <a:r>
              <a:rPr lang="en-US" sz="2400" b="1" dirty="0">
                <a:latin typeface="Consolas" panose="020B0609020204030204" pitchFamily="49" charset="0"/>
                <a:cs typeface="Consolas" panose="020B0609020204030204" pitchFamily="49" charset="0"/>
              </a:rPr>
              <a:t> + </a:t>
            </a:r>
            <a:r>
              <a:rPr lang="en-US" sz="2400" b="1" dirty="0">
                <a:solidFill>
                  <a:schemeClr val="accent3">
                    <a:lumMod val="75000"/>
                  </a:schemeClr>
                </a:solidFill>
                <a:latin typeface="Consolas" panose="020B0609020204030204" pitchFamily="49" charset="0"/>
                <a:cs typeface="Consolas" panose="020B0609020204030204" pitchFamily="49" charset="0"/>
              </a:rPr>
              <a:t>0.1</a:t>
            </a:r>
            <a:r>
              <a:rPr lang="en-US" sz="2400" b="1" dirty="0">
                <a:latin typeface="Consolas" panose="020B0609020204030204" pitchFamily="49" charset="0"/>
                <a:cs typeface="Consolas" panose="020B0609020204030204" pitchFamily="49" charset="0"/>
              </a:rPr>
              <a:t>);</a:t>
            </a:r>
          </a:p>
        </p:txBody>
      </p:sp>
      <p:sp>
        <p:nvSpPr>
          <p:cNvPr id="7" name="TextBox 6">
            <a:extLst>
              <a:ext uri="{FF2B5EF4-FFF2-40B4-BE49-F238E27FC236}">
                <a16:creationId xmlns:a16="http://schemas.microsoft.com/office/drawing/2014/main" id="{58E1C9F4-528F-634F-8AC8-C35B55C64C86}"/>
              </a:ext>
            </a:extLst>
          </p:cNvPr>
          <p:cNvSpPr txBox="1"/>
          <p:nvPr/>
        </p:nvSpPr>
        <p:spPr>
          <a:xfrm>
            <a:off x="251474" y="1786235"/>
            <a:ext cx="3922869" cy="461665"/>
          </a:xfrm>
          <a:prstGeom prst="rect">
            <a:avLst/>
          </a:prstGeom>
          <a:noFill/>
        </p:spPr>
        <p:txBody>
          <a:bodyPr wrap="none" rtlCol="0">
            <a:spAutoFit/>
          </a:bodyPr>
          <a:lstStyle/>
          <a:p>
            <a:r>
              <a:rPr lang="en-US" sz="2400" dirty="0">
                <a:latin typeface="Consolas" panose="020B0609020204030204" pitchFamily="49" charset="0"/>
                <a:cs typeface="Consolas" panose="020B0609020204030204" pitchFamily="49" charset="0"/>
              </a:rPr>
              <a:t>=&gt; 0.30000000000000004</a:t>
            </a:r>
            <a:endParaRPr lang="en-US" sz="2400" b="1" dirty="0">
              <a:latin typeface="Consolas" panose="020B0609020204030204" pitchFamily="49" charset="0"/>
              <a:cs typeface="Consolas" panose="020B0609020204030204" pitchFamily="49" charset="0"/>
            </a:endParaRPr>
          </a:p>
        </p:txBody>
      </p:sp>
      <p:sp>
        <p:nvSpPr>
          <p:cNvPr id="8" name="TextBox 7">
            <a:extLst>
              <a:ext uri="{FF2B5EF4-FFF2-40B4-BE49-F238E27FC236}">
                <a16:creationId xmlns:a16="http://schemas.microsoft.com/office/drawing/2014/main" id="{4528DC2C-8F03-F941-A4C2-FCB3813F25FC}"/>
              </a:ext>
            </a:extLst>
          </p:cNvPr>
          <p:cNvSpPr txBox="1"/>
          <p:nvPr/>
        </p:nvSpPr>
        <p:spPr>
          <a:xfrm>
            <a:off x="622300" y="2247900"/>
            <a:ext cx="7899400" cy="769441"/>
          </a:xfrm>
          <a:prstGeom prst="rect">
            <a:avLst/>
          </a:prstGeom>
          <a:noFill/>
        </p:spPr>
        <p:txBody>
          <a:bodyPr wrap="square" rtlCol="0">
            <a:spAutoFit/>
          </a:bodyPr>
          <a:lstStyle/>
          <a:p>
            <a:pPr algn="ctr"/>
            <a:r>
              <a:rPr lang="en-US" sz="2200" dirty="0"/>
              <a:t>this is not a bug. this is not a problem with Java. this happens in </a:t>
            </a:r>
            <a:r>
              <a:rPr lang="en-US" sz="2200" i="1" dirty="0"/>
              <a:t>all</a:t>
            </a:r>
            <a:r>
              <a:rPr lang="en-US" sz="2200" dirty="0"/>
              <a:t> programming languages, because they </a:t>
            </a:r>
            <a:r>
              <a:rPr lang="en-US" sz="2200" i="1" dirty="0"/>
              <a:t>all </a:t>
            </a:r>
            <a:r>
              <a:rPr lang="en-US" sz="2200" dirty="0"/>
              <a:t>use IEEE 754.</a:t>
            </a:r>
          </a:p>
        </p:txBody>
      </p:sp>
      <p:sp>
        <p:nvSpPr>
          <p:cNvPr id="9" name="TextBox 8">
            <a:extLst>
              <a:ext uri="{FF2B5EF4-FFF2-40B4-BE49-F238E27FC236}">
                <a16:creationId xmlns:a16="http://schemas.microsoft.com/office/drawing/2014/main" id="{EDBDD967-2C34-F34F-8488-5967DE8284B7}"/>
              </a:ext>
            </a:extLst>
          </p:cNvPr>
          <p:cNvSpPr txBox="1"/>
          <p:nvPr/>
        </p:nvSpPr>
        <p:spPr>
          <a:xfrm>
            <a:off x="304800" y="3094285"/>
            <a:ext cx="8534400" cy="430887"/>
          </a:xfrm>
          <a:prstGeom prst="rect">
            <a:avLst/>
          </a:prstGeom>
          <a:noFill/>
        </p:spPr>
        <p:txBody>
          <a:bodyPr wrap="square" rtlCol="0">
            <a:spAutoFit/>
          </a:bodyPr>
          <a:lstStyle/>
          <a:p>
            <a:pPr algn="ctr"/>
            <a:r>
              <a:rPr lang="en-US" sz="2200" dirty="0"/>
              <a:t>the problem is: </a:t>
            </a:r>
            <a:r>
              <a:rPr lang="en-US" sz="2200" dirty="0">
                <a:solidFill>
                  <a:srgbClr val="FF0000"/>
                </a:solidFill>
              </a:rPr>
              <a:t>1/10 is an </a:t>
            </a:r>
            <a:r>
              <a:rPr lang="en-US" sz="2200" b="1" dirty="0">
                <a:solidFill>
                  <a:srgbClr val="FF0000"/>
                </a:solidFill>
              </a:rPr>
              <a:t>infinitely repeating decimal in binary!</a:t>
            </a:r>
            <a:endParaRPr lang="en-US" sz="2200" dirty="0">
              <a:solidFill>
                <a:srgbClr val="FF0000"/>
              </a:solidFill>
            </a:endParaRPr>
          </a:p>
        </p:txBody>
      </p:sp>
      <p:sp>
        <p:nvSpPr>
          <p:cNvPr id="10" name="TextBox 9">
            <a:extLst>
              <a:ext uri="{FF2B5EF4-FFF2-40B4-BE49-F238E27FC236}">
                <a16:creationId xmlns:a16="http://schemas.microsoft.com/office/drawing/2014/main" id="{8BD900AF-1E0E-CE4A-A6E9-F6CA1EBFE4E2}"/>
              </a:ext>
            </a:extLst>
          </p:cNvPr>
          <p:cNvSpPr txBox="1"/>
          <p:nvPr/>
        </p:nvSpPr>
        <p:spPr>
          <a:xfrm>
            <a:off x="2057400" y="3578239"/>
            <a:ext cx="5501827" cy="523220"/>
          </a:xfrm>
          <a:prstGeom prst="rect">
            <a:avLst/>
          </a:prstGeom>
          <a:noFill/>
        </p:spPr>
        <p:txBody>
          <a:bodyPr wrap="none" rtlCol="0">
            <a:spAutoFit/>
          </a:bodyPr>
          <a:lstStyle/>
          <a:p>
            <a:r>
              <a:rPr lang="en-US" sz="2800" b="1" dirty="0"/>
              <a:t>0.1</a:t>
            </a:r>
            <a:r>
              <a:rPr lang="en-US" sz="2800" b="1" baseline="-25000" dirty="0"/>
              <a:t>10</a:t>
            </a:r>
            <a:r>
              <a:rPr lang="en-US" sz="2800" b="1" dirty="0"/>
              <a:t> = 0.0</a:t>
            </a:r>
            <a:r>
              <a:rPr lang="en-US" sz="2800" b="1" u="sng" dirty="0"/>
              <a:t>0011</a:t>
            </a:r>
            <a:r>
              <a:rPr lang="en-US" sz="2800" b="1" dirty="0"/>
              <a:t>0011001100…</a:t>
            </a:r>
            <a:r>
              <a:rPr lang="en-US" sz="2800" b="1" baseline="-25000" dirty="0"/>
              <a:t>2</a:t>
            </a:r>
          </a:p>
        </p:txBody>
      </p:sp>
      <p:sp>
        <p:nvSpPr>
          <p:cNvPr id="11" name="TextBox 10">
            <a:extLst>
              <a:ext uri="{FF2B5EF4-FFF2-40B4-BE49-F238E27FC236}">
                <a16:creationId xmlns:a16="http://schemas.microsoft.com/office/drawing/2014/main" id="{E8BA12A3-1110-5549-B64B-49B305F7F08E}"/>
              </a:ext>
            </a:extLst>
          </p:cNvPr>
          <p:cNvSpPr txBox="1"/>
          <p:nvPr/>
        </p:nvSpPr>
        <p:spPr>
          <a:xfrm>
            <a:off x="1219200" y="4195622"/>
            <a:ext cx="6650166" cy="1169551"/>
          </a:xfrm>
          <a:prstGeom prst="rect">
            <a:avLst/>
          </a:prstGeom>
          <a:noFill/>
        </p:spPr>
        <p:txBody>
          <a:bodyPr wrap="square" rtlCol="0">
            <a:spAutoFit/>
          </a:bodyPr>
          <a:lstStyle/>
          <a:p>
            <a:pPr algn="ctr"/>
            <a:r>
              <a:rPr lang="en-US" sz="2200" dirty="0"/>
              <a:t>here is an important commandment:</a:t>
            </a:r>
          </a:p>
          <a:p>
            <a:pPr algn="ctr"/>
            <a:r>
              <a:rPr lang="en-US" sz="2400" b="1" dirty="0">
                <a:solidFill>
                  <a:srgbClr val="FF0000"/>
                </a:solidFill>
              </a:rPr>
              <a:t>THOU SHALT NEVER USE FLOATS FOR FINANCIAL CALCULATIONS.</a:t>
            </a:r>
          </a:p>
        </p:txBody>
      </p:sp>
    </p:spTree>
    <p:extLst>
      <p:ext uri="{BB962C8B-B14F-4D97-AF65-F5344CB8AC3E}">
        <p14:creationId xmlns:p14="http://schemas.microsoft.com/office/powerpoint/2010/main" val="19068465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55896-25E6-FE4D-B8DF-CC987F2137E2}"/>
              </a:ext>
            </a:extLst>
          </p:cNvPr>
          <p:cNvSpPr>
            <a:spLocks noGrp="1"/>
          </p:cNvSpPr>
          <p:nvPr>
            <p:ph type="title"/>
          </p:nvPr>
        </p:nvSpPr>
        <p:spPr/>
        <p:txBody>
          <a:bodyPr/>
          <a:lstStyle/>
          <a:p>
            <a:r>
              <a:rPr lang="en-US" dirty="0"/>
              <a:t>Floats are not real numbers.</a:t>
            </a:r>
          </a:p>
        </p:txBody>
      </p:sp>
      <p:sp>
        <p:nvSpPr>
          <p:cNvPr id="3" name="Content Placeholder 2">
            <a:extLst>
              <a:ext uri="{FF2B5EF4-FFF2-40B4-BE49-F238E27FC236}">
                <a16:creationId xmlns:a16="http://schemas.microsoft.com/office/drawing/2014/main" id="{61ABD540-9F22-F346-AA66-54C5EC63321C}"/>
              </a:ext>
            </a:extLst>
          </p:cNvPr>
          <p:cNvSpPr>
            <a:spLocks noGrp="1"/>
          </p:cNvSpPr>
          <p:nvPr>
            <p:ph idx="1"/>
          </p:nvPr>
        </p:nvSpPr>
        <p:spPr/>
        <p:txBody>
          <a:bodyPr/>
          <a:lstStyle/>
          <a:p>
            <a:r>
              <a:rPr lang="en-US" dirty="0"/>
              <a:t>this problem with 0.1 is really a specific instance of a more general issue: </a:t>
            </a:r>
            <a:r>
              <a:rPr lang="en-US" b="1" dirty="0"/>
              <a:t>computers cannot represent infinitely long numbers.</a:t>
            </a:r>
          </a:p>
          <a:p>
            <a:pPr lvl="1"/>
            <a:r>
              <a:rPr lang="en-US" dirty="0"/>
              <a:t>this means that nearly </a:t>
            </a:r>
            <a:r>
              <a:rPr lang="en-US" i="1" dirty="0"/>
              <a:t>every</a:t>
            </a:r>
            <a:r>
              <a:rPr lang="en-US" dirty="0"/>
              <a:t> floating-point number is just a </a:t>
            </a:r>
            <a:r>
              <a:rPr lang="en-US" b="1" dirty="0">
                <a:solidFill>
                  <a:srgbClr val="FF0000"/>
                </a:solidFill>
              </a:rPr>
              <a:t>rounded-off approximation of some real value!</a:t>
            </a:r>
          </a:p>
          <a:p>
            <a:r>
              <a:rPr lang="en-US" dirty="0"/>
              <a:t>therefore, </a:t>
            </a:r>
            <a:r>
              <a:rPr lang="en-US" b="1" dirty="0"/>
              <a:t>every operation on floats rounds the result.</a:t>
            </a:r>
          </a:p>
          <a:p>
            <a:pPr lvl="1"/>
            <a:r>
              <a:rPr lang="en-US" dirty="0"/>
              <a:t>this has a really nasty consequence:</a:t>
            </a:r>
            <a:br>
              <a:rPr lang="en-US" dirty="0"/>
            </a:br>
            <a:endParaRPr lang="en-US" dirty="0"/>
          </a:p>
          <a:p>
            <a:pPr marL="258605" lvl="1" indent="0" algn="ctr">
              <a:buNone/>
            </a:pPr>
            <a:r>
              <a:rPr lang="en-US" b="1" dirty="0">
                <a:solidFill>
                  <a:srgbClr val="FF0000"/>
                </a:solidFill>
                <a:latin typeface="Consolas" panose="020B0609020204030204" pitchFamily="49" charset="0"/>
                <a:cs typeface="Consolas" panose="020B0609020204030204" pitchFamily="49" charset="0"/>
              </a:rPr>
              <a:t>(a + b) + c</a:t>
            </a:r>
            <a:r>
              <a:rPr lang="en-US" dirty="0">
                <a:solidFill>
                  <a:srgbClr val="FF0000"/>
                </a:solidFill>
              </a:rPr>
              <a:t> </a:t>
            </a:r>
            <a:r>
              <a:rPr lang="en-US" i="1" dirty="0">
                <a:solidFill>
                  <a:srgbClr val="FF0000"/>
                </a:solidFill>
              </a:rPr>
              <a:t>may not be equal to </a:t>
            </a:r>
            <a:r>
              <a:rPr lang="en-US" b="1" dirty="0">
                <a:solidFill>
                  <a:srgbClr val="FF0000"/>
                </a:solidFill>
                <a:latin typeface="Consolas" panose="020B0609020204030204" pitchFamily="49" charset="0"/>
                <a:cs typeface="Consolas" panose="020B0609020204030204" pitchFamily="49" charset="0"/>
              </a:rPr>
              <a:t>a + (b + c)</a:t>
            </a:r>
            <a:r>
              <a:rPr lang="en-US" dirty="0">
                <a:solidFill>
                  <a:srgbClr val="FF0000"/>
                </a:solidFill>
              </a:rPr>
              <a:t>!</a:t>
            </a:r>
            <a:br>
              <a:rPr lang="en-US" dirty="0">
                <a:solidFill>
                  <a:srgbClr val="FF0000"/>
                </a:solidFill>
              </a:rPr>
            </a:br>
            <a:endParaRPr lang="en-US" b="1" dirty="0">
              <a:solidFill>
                <a:srgbClr val="FF0000"/>
              </a:solidFill>
              <a:latin typeface="Consolas" panose="020B0609020204030204" pitchFamily="49" charset="0"/>
              <a:cs typeface="Consolas" panose="020B0609020204030204" pitchFamily="49" charset="0"/>
            </a:endParaRPr>
          </a:p>
          <a:p>
            <a:pPr lvl="1"/>
            <a:r>
              <a:rPr lang="en-US" dirty="0"/>
              <a:t>because </a:t>
            </a:r>
            <a:r>
              <a:rPr lang="en-US" b="1" dirty="0">
                <a:latin typeface="Consolas" panose="020B0609020204030204" pitchFamily="49" charset="0"/>
                <a:cs typeface="Consolas" panose="020B0609020204030204" pitchFamily="49" charset="0"/>
              </a:rPr>
              <a:t>(a + b) + c</a:t>
            </a:r>
            <a:r>
              <a:rPr lang="en-US" dirty="0"/>
              <a:t> is </a:t>
            </a:r>
            <a:r>
              <a:rPr lang="en-US" i="1" dirty="0"/>
              <a:t>really </a:t>
            </a:r>
            <a:r>
              <a:rPr lang="en-US" dirty="0"/>
              <a:t>done as:</a:t>
            </a:r>
            <a:br>
              <a:rPr lang="en-US" dirty="0"/>
            </a:br>
            <a:endParaRPr lang="en-US" dirty="0"/>
          </a:p>
          <a:p>
            <a:pPr marL="258605" lvl="1" indent="0" algn="ctr">
              <a:buNone/>
            </a:pPr>
            <a:r>
              <a:rPr lang="en-US" b="1" dirty="0">
                <a:latin typeface="Consolas" panose="020B0609020204030204" pitchFamily="49" charset="0"/>
                <a:cs typeface="Consolas" panose="020B0609020204030204" pitchFamily="49" charset="0"/>
              </a:rPr>
              <a:t>round(round(a + b) + c)</a:t>
            </a:r>
          </a:p>
          <a:p>
            <a:pPr lvl="1"/>
            <a:endParaRPr lang="en-US" sz="1400" dirty="0"/>
          </a:p>
          <a:p>
            <a:pPr lvl="1"/>
            <a:r>
              <a:rPr lang="en-US" sz="1400" dirty="0"/>
              <a:t>by the way the operation of that round() function depends on the value of a global register in the CPU and different pieces of code interacting may not expect this and it can wreak absolute havoc :))))))))))</a:t>
            </a:r>
          </a:p>
        </p:txBody>
      </p:sp>
      <p:sp>
        <p:nvSpPr>
          <p:cNvPr id="4" name="Footer Placeholder 3">
            <a:extLst>
              <a:ext uri="{FF2B5EF4-FFF2-40B4-BE49-F238E27FC236}">
                <a16:creationId xmlns:a16="http://schemas.microsoft.com/office/drawing/2014/main" id="{5A0BBE14-EADB-184C-A3BD-D3CA77BFD1AA}"/>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6E0D20D2-B426-BE4C-B31E-569419C13E05}"/>
              </a:ext>
            </a:extLst>
          </p:cNvPr>
          <p:cNvSpPr>
            <a:spLocks noGrp="1"/>
          </p:cNvSpPr>
          <p:nvPr>
            <p:ph type="sldNum" sz="quarter" idx="12"/>
          </p:nvPr>
        </p:nvSpPr>
        <p:spPr/>
        <p:txBody>
          <a:bodyPr/>
          <a:lstStyle/>
          <a:p>
            <a:fld id="{3552B95B-556F-44BD-91A5-D80C1B9E2BB3}" type="slidenum">
              <a:rPr lang="en-US" smtClean="0"/>
              <a:pPr/>
              <a:t>26</a:t>
            </a:fld>
            <a:endParaRPr lang="en-US"/>
          </a:p>
        </p:txBody>
      </p:sp>
    </p:spTree>
    <p:extLst>
      <p:ext uri="{BB962C8B-B14F-4D97-AF65-F5344CB8AC3E}">
        <p14:creationId xmlns:p14="http://schemas.microsoft.com/office/powerpoint/2010/main" val="295664243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Something to check out in MARS</a:t>
            </a:r>
          </a:p>
        </p:txBody>
      </p:sp>
      <p:sp>
        <p:nvSpPr>
          <p:cNvPr id="3" name="Content Placeholder 2"/>
          <p:cNvSpPr>
            <a:spLocks noGrp="1"/>
          </p:cNvSpPr>
          <p:nvPr>
            <p:ph idx="1"/>
          </p:nvPr>
        </p:nvSpPr>
        <p:spPr>
          <a:xfrm>
            <a:off x="152400" y="495301"/>
            <a:ext cx="8991600" cy="914399"/>
          </a:xfrm>
        </p:spPr>
        <p:txBody>
          <a:bodyPr/>
          <a:lstStyle/>
          <a:p>
            <a:r>
              <a:rPr lang="en-US" dirty="0"/>
              <a:t>go to Tools &gt; Floating Point Representation</a:t>
            </a:r>
          </a:p>
          <a:p>
            <a:r>
              <a:rPr lang="en-US" dirty="0"/>
              <a:t>it's an interactive thing! change any box and hit enter!</a:t>
            </a:r>
          </a:p>
        </p:txBody>
      </p:sp>
      <p:sp>
        <p:nvSpPr>
          <p:cNvPr id="4" name="Footer Placeholder 3"/>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27</a:t>
            </a:fld>
            <a:endParaRPr lang="en-US"/>
          </a:p>
        </p:txBody>
      </p:sp>
      <p:pic>
        <p:nvPicPr>
          <p:cNvPr id="6" name="Picture 5"/>
          <p:cNvPicPr>
            <a:picLocks noChangeAspect="1"/>
          </p:cNvPicPr>
          <p:nvPr/>
        </p:nvPicPr>
        <p:blipFill>
          <a:blip r:embed="rId3"/>
          <a:stretch>
            <a:fillRect/>
          </a:stretch>
        </p:blipFill>
        <p:spPr>
          <a:xfrm>
            <a:off x="914400" y="1270987"/>
            <a:ext cx="7315200" cy="4021740"/>
          </a:xfrm>
          <a:prstGeom prst="rect">
            <a:avLst/>
          </a:prstGeom>
        </p:spPr>
      </p:pic>
    </p:spTree>
    <p:extLst>
      <p:ext uri="{BB962C8B-B14F-4D97-AF65-F5344CB8AC3E}">
        <p14:creationId xmlns:p14="http://schemas.microsoft.com/office/powerpoint/2010/main" val="371401155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8B363-DF88-5042-A185-A6D7760B7032}"/>
              </a:ext>
            </a:extLst>
          </p:cNvPr>
          <p:cNvSpPr>
            <a:spLocks noGrp="1"/>
          </p:cNvSpPr>
          <p:nvPr>
            <p:ph type="ctrTitle"/>
          </p:nvPr>
        </p:nvSpPr>
        <p:spPr/>
        <p:txBody>
          <a:bodyPr/>
          <a:lstStyle/>
          <a:p>
            <a:r>
              <a:rPr lang="en-US" dirty="0"/>
              <a:t>Floating-point numbers</a:t>
            </a:r>
          </a:p>
        </p:txBody>
      </p:sp>
      <p:sp>
        <p:nvSpPr>
          <p:cNvPr id="3" name="Footer Placeholder 2">
            <a:extLst>
              <a:ext uri="{FF2B5EF4-FFF2-40B4-BE49-F238E27FC236}">
                <a16:creationId xmlns:a16="http://schemas.microsoft.com/office/drawing/2014/main" id="{9460DC71-D4C2-4849-A9F6-1CA41C3629A0}"/>
              </a:ext>
            </a:extLst>
          </p:cNvPr>
          <p:cNvSpPr>
            <a:spLocks noGrp="1"/>
          </p:cNvSpPr>
          <p:nvPr>
            <p:ph type="ftr" sz="quarter" idx="11"/>
          </p:nvPr>
        </p:nvSpPr>
        <p:spPr/>
        <p:txBody>
          <a:bodyPr/>
          <a:lstStyle/>
          <a:p>
            <a:r>
              <a:rPr lang="is-IS"/>
              <a:t>CS447</a:t>
            </a:r>
            <a:endParaRPr lang="en-US" dirty="0"/>
          </a:p>
        </p:txBody>
      </p:sp>
      <p:sp>
        <p:nvSpPr>
          <p:cNvPr id="4" name="Slide Number Placeholder 3">
            <a:extLst>
              <a:ext uri="{FF2B5EF4-FFF2-40B4-BE49-F238E27FC236}">
                <a16:creationId xmlns:a16="http://schemas.microsoft.com/office/drawing/2014/main" id="{5282171E-CB6F-574D-A8E6-B36846C1BE58}"/>
              </a:ext>
            </a:extLst>
          </p:cNvPr>
          <p:cNvSpPr>
            <a:spLocks noGrp="1"/>
          </p:cNvSpPr>
          <p:nvPr>
            <p:ph type="sldNum" sz="quarter" idx="12"/>
          </p:nvPr>
        </p:nvSpPr>
        <p:spPr/>
        <p:txBody>
          <a:bodyPr/>
          <a:lstStyle/>
          <a:p>
            <a:fld id="{3552B95B-556F-44BD-91A5-D80C1B9E2BB3}" type="slidenum">
              <a:rPr lang="en-US" smtClean="0"/>
              <a:pPr/>
              <a:t>3</a:t>
            </a:fld>
            <a:endParaRPr lang="en-US"/>
          </a:p>
        </p:txBody>
      </p:sp>
    </p:spTree>
    <p:extLst>
      <p:ext uri="{BB962C8B-B14F-4D97-AF65-F5344CB8AC3E}">
        <p14:creationId xmlns:p14="http://schemas.microsoft.com/office/powerpoint/2010/main" val="189973434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3FA70-2816-304E-A9CE-FBA23F4FEA3A}"/>
              </a:ext>
            </a:extLst>
          </p:cNvPr>
          <p:cNvSpPr>
            <a:spLocks noGrp="1"/>
          </p:cNvSpPr>
          <p:nvPr>
            <p:ph type="title"/>
          </p:nvPr>
        </p:nvSpPr>
        <p:spPr/>
        <p:txBody>
          <a:bodyPr/>
          <a:lstStyle/>
          <a:p>
            <a:r>
              <a:rPr lang="en-US" dirty="0"/>
              <a:t>Another world</a:t>
            </a:r>
          </a:p>
        </p:txBody>
      </p:sp>
      <p:sp>
        <p:nvSpPr>
          <p:cNvPr id="3" name="Content Placeholder 2">
            <a:extLst>
              <a:ext uri="{FF2B5EF4-FFF2-40B4-BE49-F238E27FC236}">
                <a16:creationId xmlns:a16="http://schemas.microsoft.com/office/drawing/2014/main" id="{3CB015B0-C76F-9347-B568-DAC7E3D30693}"/>
              </a:ext>
            </a:extLst>
          </p:cNvPr>
          <p:cNvSpPr>
            <a:spLocks noGrp="1"/>
          </p:cNvSpPr>
          <p:nvPr>
            <p:ph idx="1"/>
          </p:nvPr>
        </p:nvSpPr>
        <p:spPr>
          <a:xfrm>
            <a:off x="152400" y="495301"/>
            <a:ext cx="8991600" cy="495301"/>
          </a:xfrm>
        </p:spPr>
        <p:txBody>
          <a:bodyPr/>
          <a:lstStyle/>
          <a:p>
            <a:r>
              <a:rPr lang="en-US" dirty="0"/>
              <a:t>to represent numbers with places </a:t>
            </a:r>
            <a:r>
              <a:rPr lang="en-US" i="1" dirty="0"/>
              <a:t>after</a:t>
            </a:r>
            <a:r>
              <a:rPr lang="en-US" dirty="0"/>
              <a:t> the decimal </a:t>
            </a:r>
            <a:r>
              <a:rPr lang="en-US" sz="1000" dirty="0"/>
              <a:t>(or binary)</a:t>
            </a:r>
            <a:r>
              <a:rPr lang="en-US" dirty="0"/>
              <a:t> point…</a:t>
            </a:r>
          </a:p>
        </p:txBody>
      </p:sp>
      <p:sp>
        <p:nvSpPr>
          <p:cNvPr id="4" name="Footer Placeholder 3">
            <a:extLst>
              <a:ext uri="{FF2B5EF4-FFF2-40B4-BE49-F238E27FC236}">
                <a16:creationId xmlns:a16="http://schemas.microsoft.com/office/drawing/2014/main" id="{B857B2D7-6CAE-D047-8914-D9A76AADDC19}"/>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7814E17D-276F-F042-BE16-7AA4E62BD4EF}"/>
              </a:ext>
            </a:extLst>
          </p:cNvPr>
          <p:cNvSpPr>
            <a:spLocks noGrp="1"/>
          </p:cNvSpPr>
          <p:nvPr>
            <p:ph type="sldNum" sz="quarter" idx="12"/>
          </p:nvPr>
        </p:nvSpPr>
        <p:spPr/>
        <p:txBody>
          <a:bodyPr/>
          <a:lstStyle/>
          <a:p>
            <a:fld id="{3552B95B-556F-44BD-91A5-D80C1B9E2BB3}" type="slidenum">
              <a:rPr lang="en-US" smtClean="0"/>
              <a:pPr/>
              <a:t>4</a:t>
            </a:fld>
            <a:endParaRPr lang="en-US"/>
          </a:p>
        </p:txBody>
      </p:sp>
      <p:sp>
        <p:nvSpPr>
          <p:cNvPr id="6" name="TextBox 5">
            <a:extLst>
              <a:ext uri="{FF2B5EF4-FFF2-40B4-BE49-F238E27FC236}">
                <a16:creationId xmlns:a16="http://schemas.microsoft.com/office/drawing/2014/main" id="{B48B1443-F927-9847-80ED-26CAECA568A7}"/>
              </a:ext>
            </a:extLst>
          </p:cNvPr>
          <p:cNvSpPr txBox="1"/>
          <p:nvPr/>
        </p:nvSpPr>
        <p:spPr>
          <a:xfrm rot="21336146">
            <a:off x="478078" y="1043405"/>
            <a:ext cx="1047082" cy="584775"/>
          </a:xfrm>
          <a:prstGeom prst="rect">
            <a:avLst/>
          </a:prstGeom>
          <a:noFill/>
        </p:spPr>
        <p:txBody>
          <a:bodyPr wrap="none" rtlCol="0">
            <a:spAutoFit/>
          </a:bodyPr>
          <a:lstStyle/>
          <a:p>
            <a:pPr algn="ctr"/>
            <a:r>
              <a:rPr lang="en-US" sz="3200" dirty="0"/>
              <a:t>+</a:t>
            </a:r>
            <a:r>
              <a:rPr lang="en-US" sz="3200" b="1" dirty="0"/>
              <a:t>1.5</a:t>
            </a:r>
            <a:endParaRPr lang="en-US" sz="3200" b="1" baseline="30000" dirty="0"/>
          </a:p>
        </p:txBody>
      </p:sp>
      <p:sp>
        <p:nvSpPr>
          <p:cNvPr id="7" name="TextBox 6">
            <a:extLst>
              <a:ext uri="{FF2B5EF4-FFF2-40B4-BE49-F238E27FC236}">
                <a16:creationId xmlns:a16="http://schemas.microsoft.com/office/drawing/2014/main" id="{4ED21EB8-42FF-DC47-B809-7699974D5924}"/>
              </a:ext>
            </a:extLst>
          </p:cNvPr>
          <p:cNvSpPr txBox="1"/>
          <p:nvPr/>
        </p:nvSpPr>
        <p:spPr>
          <a:xfrm rot="580860">
            <a:off x="984275" y="1794646"/>
            <a:ext cx="1401346" cy="584775"/>
          </a:xfrm>
          <a:prstGeom prst="rect">
            <a:avLst/>
          </a:prstGeom>
          <a:noFill/>
        </p:spPr>
        <p:txBody>
          <a:bodyPr wrap="none" rtlCol="0">
            <a:spAutoFit/>
          </a:bodyPr>
          <a:lstStyle/>
          <a:p>
            <a:pPr algn="ctr"/>
            <a:r>
              <a:rPr lang="en-US" sz="3200" dirty="0"/>
              <a:t>-</a:t>
            </a:r>
            <a:r>
              <a:rPr lang="en-US" sz="3200" b="1" dirty="0"/>
              <a:t>3.994</a:t>
            </a:r>
            <a:endParaRPr lang="en-US" sz="3200" b="1" baseline="30000" dirty="0"/>
          </a:p>
        </p:txBody>
      </p:sp>
      <p:sp>
        <p:nvSpPr>
          <p:cNvPr id="8" name="TextBox 7">
            <a:extLst>
              <a:ext uri="{FF2B5EF4-FFF2-40B4-BE49-F238E27FC236}">
                <a16:creationId xmlns:a16="http://schemas.microsoft.com/office/drawing/2014/main" id="{CE97C945-D02A-A64E-A3AC-EBDD4F02D166}"/>
              </a:ext>
            </a:extLst>
          </p:cNvPr>
          <p:cNvSpPr txBox="1"/>
          <p:nvPr/>
        </p:nvSpPr>
        <p:spPr>
          <a:xfrm rot="491703">
            <a:off x="1859117" y="1159737"/>
            <a:ext cx="2225289" cy="584775"/>
          </a:xfrm>
          <a:prstGeom prst="rect">
            <a:avLst/>
          </a:prstGeom>
          <a:noFill/>
        </p:spPr>
        <p:txBody>
          <a:bodyPr wrap="none" rtlCol="0">
            <a:spAutoFit/>
          </a:bodyPr>
          <a:lstStyle/>
          <a:p>
            <a:pPr algn="ctr"/>
            <a:r>
              <a:rPr lang="en-US" sz="3200" dirty="0"/>
              <a:t>+</a:t>
            </a:r>
            <a:r>
              <a:rPr lang="en-US" sz="3200" b="1" dirty="0"/>
              <a:t>9.581977</a:t>
            </a:r>
            <a:endParaRPr lang="en-US" sz="3200" b="1" baseline="30000" dirty="0"/>
          </a:p>
        </p:txBody>
      </p:sp>
      <p:sp>
        <p:nvSpPr>
          <p:cNvPr id="9" name="TextBox 8">
            <a:extLst>
              <a:ext uri="{FF2B5EF4-FFF2-40B4-BE49-F238E27FC236}">
                <a16:creationId xmlns:a16="http://schemas.microsoft.com/office/drawing/2014/main" id="{5A7E5C72-3237-1742-9FC8-AD81684C5538}"/>
              </a:ext>
            </a:extLst>
          </p:cNvPr>
          <p:cNvSpPr txBox="1"/>
          <p:nvPr/>
        </p:nvSpPr>
        <p:spPr>
          <a:xfrm rot="21181571">
            <a:off x="3451911" y="1703854"/>
            <a:ext cx="3403497" cy="584775"/>
          </a:xfrm>
          <a:prstGeom prst="rect">
            <a:avLst/>
          </a:prstGeom>
          <a:noFill/>
        </p:spPr>
        <p:txBody>
          <a:bodyPr wrap="none" rtlCol="0">
            <a:spAutoFit/>
          </a:bodyPr>
          <a:lstStyle/>
          <a:p>
            <a:pPr algn="ctr"/>
            <a:r>
              <a:rPr lang="en-US" sz="3200" dirty="0"/>
              <a:t>+</a:t>
            </a:r>
            <a:r>
              <a:rPr lang="en-US" sz="3200" b="1" dirty="0"/>
              <a:t>99030000000.0</a:t>
            </a:r>
            <a:endParaRPr lang="en-US" sz="3200" b="1" baseline="30000" dirty="0"/>
          </a:p>
        </p:txBody>
      </p:sp>
      <p:sp>
        <p:nvSpPr>
          <p:cNvPr id="10" name="TextBox 9">
            <a:extLst>
              <a:ext uri="{FF2B5EF4-FFF2-40B4-BE49-F238E27FC236}">
                <a16:creationId xmlns:a16="http://schemas.microsoft.com/office/drawing/2014/main" id="{D8C29916-193C-5A42-A033-3C3EC24911AC}"/>
              </a:ext>
            </a:extLst>
          </p:cNvPr>
          <p:cNvSpPr txBox="1"/>
          <p:nvPr/>
        </p:nvSpPr>
        <p:spPr>
          <a:xfrm rot="230592">
            <a:off x="4893992" y="1043405"/>
            <a:ext cx="3522119" cy="584775"/>
          </a:xfrm>
          <a:prstGeom prst="rect">
            <a:avLst/>
          </a:prstGeom>
          <a:noFill/>
        </p:spPr>
        <p:txBody>
          <a:bodyPr wrap="none" rtlCol="0">
            <a:spAutoFit/>
          </a:bodyPr>
          <a:lstStyle/>
          <a:p>
            <a:pPr algn="ctr"/>
            <a:r>
              <a:rPr lang="en-US" sz="3200" dirty="0"/>
              <a:t>-</a:t>
            </a:r>
            <a:r>
              <a:rPr lang="en-US" sz="3200" b="1" dirty="0"/>
              <a:t>0.000000000001</a:t>
            </a:r>
            <a:endParaRPr lang="en-US" sz="3200" b="1" baseline="30000" dirty="0"/>
          </a:p>
        </p:txBody>
      </p:sp>
      <p:sp>
        <p:nvSpPr>
          <p:cNvPr id="11" name="TextBox 10">
            <a:extLst>
              <a:ext uri="{FF2B5EF4-FFF2-40B4-BE49-F238E27FC236}">
                <a16:creationId xmlns:a16="http://schemas.microsoft.com/office/drawing/2014/main" id="{D02305CA-77B5-CF41-A8E1-475A6B861866}"/>
              </a:ext>
            </a:extLst>
          </p:cNvPr>
          <p:cNvSpPr txBox="1"/>
          <p:nvPr/>
        </p:nvSpPr>
        <p:spPr>
          <a:xfrm>
            <a:off x="747019" y="2505375"/>
            <a:ext cx="7649962" cy="769441"/>
          </a:xfrm>
          <a:prstGeom prst="rect">
            <a:avLst/>
          </a:prstGeom>
          <a:noFill/>
        </p:spPr>
        <p:txBody>
          <a:bodyPr wrap="square" rtlCol="0">
            <a:spAutoFit/>
          </a:bodyPr>
          <a:lstStyle/>
          <a:p>
            <a:pPr algn="ctr"/>
            <a:r>
              <a:rPr lang="en-US" sz="2200" dirty="0"/>
              <a:t>there is a lot of variation in the </a:t>
            </a:r>
            <a:r>
              <a:rPr lang="en-US" sz="2200" b="1" dirty="0"/>
              <a:t>magnitude </a:t>
            </a:r>
            <a:r>
              <a:rPr lang="en-US" sz="2200" dirty="0"/>
              <a:t>of these numbers, but we always have to keep track of three things:</a:t>
            </a:r>
            <a:endParaRPr lang="en-US" sz="2200" dirty="0">
              <a:solidFill>
                <a:srgbClr val="FF0000"/>
              </a:solidFill>
            </a:endParaRPr>
          </a:p>
        </p:txBody>
      </p:sp>
      <p:sp>
        <p:nvSpPr>
          <p:cNvPr id="12" name="TextBox 11">
            <a:extLst>
              <a:ext uri="{FF2B5EF4-FFF2-40B4-BE49-F238E27FC236}">
                <a16:creationId xmlns:a16="http://schemas.microsoft.com/office/drawing/2014/main" id="{D30BD479-DF50-4D4A-A237-31067B99548C}"/>
              </a:ext>
            </a:extLst>
          </p:cNvPr>
          <p:cNvSpPr txBox="1"/>
          <p:nvPr/>
        </p:nvSpPr>
        <p:spPr>
          <a:xfrm>
            <a:off x="990600" y="3266212"/>
            <a:ext cx="1752601" cy="430887"/>
          </a:xfrm>
          <a:prstGeom prst="rect">
            <a:avLst/>
          </a:prstGeom>
          <a:noFill/>
        </p:spPr>
        <p:txBody>
          <a:bodyPr wrap="square" rtlCol="0">
            <a:spAutoFit/>
          </a:bodyPr>
          <a:lstStyle/>
          <a:p>
            <a:r>
              <a:rPr lang="en-US" sz="2200" dirty="0"/>
              <a:t>1. the </a:t>
            </a:r>
            <a:r>
              <a:rPr lang="en-US" sz="2200" b="1" dirty="0"/>
              <a:t>sign</a:t>
            </a:r>
            <a:endParaRPr lang="en-US" sz="2200" dirty="0">
              <a:solidFill>
                <a:srgbClr val="FF0000"/>
              </a:solidFill>
            </a:endParaRPr>
          </a:p>
        </p:txBody>
      </p:sp>
      <p:sp>
        <p:nvSpPr>
          <p:cNvPr id="13" name="TextBox 12">
            <a:extLst>
              <a:ext uri="{FF2B5EF4-FFF2-40B4-BE49-F238E27FC236}">
                <a16:creationId xmlns:a16="http://schemas.microsoft.com/office/drawing/2014/main" id="{C57BCC91-195A-B84D-B475-D99B8B127085}"/>
              </a:ext>
            </a:extLst>
          </p:cNvPr>
          <p:cNvSpPr txBox="1"/>
          <p:nvPr/>
        </p:nvSpPr>
        <p:spPr>
          <a:xfrm>
            <a:off x="990600" y="3706827"/>
            <a:ext cx="2209801" cy="430887"/>
          </a:xfrm>
          <a:prstGeom prst="rect">
            <a:avLst/>
          </a:prstGeom>
          <a:noFill/>
        </p:spPr>
        <p:txBody>
          <a:bodyPr wrap="square" rtlCol="0">
            <a:spAutoFit/>
          </a:bodyPr>
          <a:lstStyle/>
          <a:p>
            <a:r>
              <a:rPr lang="en-US" sz="2200" dirty="0"/>
              <a:t>2. the </a:t>
            </a:r>
            <a:r>
              <a:rPr lang="en-US" sz="2200" b="1" dirty="0"/>
              <a:t>digits</a:t>
            </a:r>
            <a:endParaRPr lang="en-US" sz="2200" dirty="0">
              <a:solidFill>
                <a:srgbClr val="FF0000"/>
              </a:solidFill>
            </a:endParaRPr>
          </a:p>
        </p:txBody>
      </p:sp>
      <p:sp>
        <p:nvSpPr>
          <p:cNvPr id="14" name="TextBox 13">
            <a:extLst>
              <a:ext uri="{FF2B5EF4-FFF2-40B4-BE49-F238E27FC236}">
                <a16:creationId xmlns:a16="http://schemas.microsoft.com/office/drawing/2014/main" id="{285B1B80-FF89-9649-83F1-4B53210F73FB}"/>
              </a:ext>
            </a:extLst>
          </p:cNvPr>
          <p:cNvSpPr txBox="1"/>
          <p:nvPr/>
        </p:nvSpPr>
        <p:spPr>
          <a:xfrm>
            <a:off x="990601" y="4147442"/>
            <a:ext cx="2514600" cy="1107996"/>
          </a:xfrm>
          <a:prstGeom prst="rect">
            <a:avLst/>
          </a:prstGeom>
          <a:noFill/>
        </p:spPr>
        <p:txBody>
          <a:bodyPr wrap="square" rtlCol="0">
            <a:spAutoFit/>
          </a:bodyPr>
          <a:lstStyle/>
          <a:p>
            <a:r>
              <a:rPr lang="en-US" sz="2200" dirty="0"/>
              <a:t>3. the </a:t>
            </a:r>
            <a:r>
              <a:rPr lang="en-US" sz="2200" b="1" dirty="0"/>
              <a:t>position </a:t>
            </a:r>
            <a:r>
              <a:rPr lang="en-US" sz="2200" dirty="0"/>
              <a:t>of the decimal point within the digits</a:t>
            </a:r>
            <a:endParaRPr lang="en-US" sz="2200" dirty="0">
              <a:solidFill>
                <a:srgbClr val="FF0000"/>
              </a:solidFill>
            </a:endParaRPr>
          </a:p>
        </p:txBody>
      </p:sp>
      <p:sp>
        <p:nvSpPr>
          <p:cNvPr id="15" name="TextBox 14">
            <a:extLst>
              <a:ext uri="{FF2B5EF4-FFF2-40B4-BE49-F238E27FC236}">
                <a16:creationId xmlns:a16="http://schemas.microsoft.com/office/drawing/2014/main" id="{09F1332B-EE51-6843-8CC3-B23FC2C09807}"/>
              </a:ext>
            </a:extLst>
          </p:cNvPr>
          <p:cNvSpPr txBox="1"/>
          <p:nvPr/>
        </p:nvSpPr>
        <p:spPr>
          <a:xfrm>
            <a:off x="4114723" y="3681149"/>
            <a:ext cx="4220962" cy="1107996"/>
          </a:xfrm>
          <a:prstGeom prst="rect">
            <a:avLst/>
          </a:prstGeom>
          <a:noFill/>
        </p:spPr>
        <p:txBody>
          <a:bodyPr wrap="square" rtlCol="0">
            <a:spAutoFit/>
          </a:bodyPr>
          <a:lstStyle/>
          <a:p>
            <a:pPr algn="ctr"/>
            <a:r>
              <a:rPr lang="en-US" sz="2200" dirty="0"/>
              <a:t>fortunately, scientists have been doing this for a while, and have a useful system for this.</a:t>
            </a:r>
            <a:endParaRPr lang="en-US" sz="2200" dirty="0">
              <a:solidFill>
                <a:srgbClr val="FF0000"/>
              </a:solidFill>
            </a:endParaRPr>
          </a:p>
        </p:txBody>
      </p:sp>
    </p:spTree>
    <p:extLst>
      <p:ext uri="{BB962C8B-B14F-4D97-AF65-F5344CB8AC3E}">
        <p14:creationId xmlns:p14="http://schemas.microsoft.com/office/powerpoint/2010/main" val="15328107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5D4708-4D18-FE46-8A72-8807329B27C3}"/>
              </a:ext>
            </a:extLst>
          </p:cNvPr>
          <p:cNvSpPr>
            <a:spLocks noGrp="1"/>
          </p:cNvSpPr>
          <p:nvPr>
            <p:ph type="title"/>
          </p:nvPr>
        </p:nvSpPr>
        <p:spPr/>
        <p:txBody>
          <a:bodyPr/>
          <a:lstStyle/>
          <a:p>
            <a:r>
              <a:rPr lang="en-US" dirty="0"/>
              <a:t>Scientific notation refresher</a:t>
            </a:r>
          </a:p>
        </p:txBody>
      </p:sp>
      <p:sp>
        <p:nvSpPr>
          <p:cNvPr id="6" name="Content Placeholder 5">
            <a:extLst>
              <a:ext uri="{FF2B5EF4-FFF2-40B4-BE49-F238E27FC236}">
                <a16:creationId xmlns:a16="http://schemas.microsoft.com/office/drawing/2014/main" id="{A2CE06F3-78BA-B742-9925-02FF68546409}"/>
              </a:ext>
            </a:extLst>
          </p:cNvPr>
          <p:cNvSpPr>
            <a:spLocks noGrp="1"/>
          </p:cNvSpPr>
          <p:nvPr>
            <p:ph idx="1"/>
          </p:nvPr>
        </p:nvSpPr>
        <p:spPr>
          <a:xfrm>
            <a:off x="152400" y="495301"/>
            <a:ext cx="8991600" cy="495301"/>
          </a:xfrm>
        </p:spPr>
        <p:txBody>
          <a:bodyPr/>
          <a:lstStyle/>
          <a:p>
            <a:r>
              <a:rPr lang="en-US" b="1" dirty="0"/>
              <a:t>scientific notation</a:t>
            </a:r>
            <a:r>
              <a:rPr lang="en-US" dirty="0"/>
              <a:t> expresses numbers like so:</a:t>
            </a:r>
            <a:endParaRPr lang="en-US" b="1" dirty="0"/>
          </a:p>
        </p:txBody>
      </p:sp>
      <p:sp>
        <p:nvSpPr>
          <p:cNvPr id="3" name="Footer Placeholder 2">
            <a:extLst>
              <a:ext uri="{FF2B5EF4-FFF2-40B4-BE49-F238E27FC236}">
                <a16:creationId xmlns:a16="http://schemas.microsoft.com/office/drawing/2014/main" id="{19121D1F-8DD0-204D-AFA4-5E520203BFE6}"/>
              </a:ext>
            </a:extLst>
          </p:cNvPr>
          <p:cNvSpPr>
            <a:spLocks noGrp="1"/>
          </p:cNvSpPr>
          <p:nvPr>
            <p:ph type="ftr" sz="quarter" idx="11"/>
          </p:nvPr>
        </p:nvSpPr>
        <p:spPr/>
        <p:txBody>
          <a:bodyPr/>
          <a:lstStyle/>
          <a:p>
            <a:r>
              <a:rPr lang="is-IS"/>
              <a:t>CS447</a:t>
            </a:r>
            <a:endParaRPr lang="en-US" dirty="0"/>
          </a:p>
        </p:txBody>
      </p:sp>
      <p:sp>
        <p:nvSpPr>
          <p:cNvPr id="4" name="Slide Number Placeholder 3">
            <a:extLst>
              <a:ext uri="{FF2B5EF4-FFF2-40B4-BE49-F238E27FC236}">
                <a16:creationId xmlns:a16="http://schemas.microsoft.com/office/drawing/2014/main" id="{D76E0E71-6868-2C4A-9F54-6DBFC20C243D}"/>
              </a:ext>
            </a:extLst>
          </p:cNvPr>
          <p:cNvSpPr>
            <a:spLocks noGrp="1"/>
          </p:cNvSpPr>
          <p:nvPr>
            <p:ph type="sldNum" sz="quarter" idx="12"/>
          </p:nvPr>
        </p:nvSpPr>
        <p:spPr/>
        <p:txBody>
          <a:bodyPr/>
          <a:lstStyle/>
          <a:p>
            <a:fld id="{3552B95B-556F-44BD-91A5-D80C1B9E2BB3}" type="slidenum">
              <a:rPr lang="en-US" smtClean="0"/>
              <a:pPr/>
              <a:t>5</a:t>
            </a:fld>
            <a:endParaRPr lang="en-US"/>
          </a:p>
        </p:txBody>
      </p:sp>
      <p:sp>
        <p:nvSpPr>
          <p:cNvPr id="7" name="TextBox 6">
            <a:extLst>
              <a:ext uri="{FF2B5EF4-FFF2-40B4-BE49-F238E27FC236}">
                <a16:creationId xmlns:a16="http://schemas.microsoft.com/office/drawing/2014/main" id="{9CAE8408-C72C-BB4B-813B-E391A8F4FEAB}"/>
              </a:ext>
            </a:extLst>
          </p:cNvPr>
          <p:cNvSpPr txBox="1"/>
          <p:nvPr/>
        </p:nvSpPr>
        <p:spPr>
          <a:xfrm>
            <a:off x="2446003" y="876300"/>
            <a:ext cx="4086375" cy="830997"/>
          </a:xfrm>
          <a:prstGeom prst="rect">
            <a:avLst/>
          </a:prstGeom>
          <a:noFill/>
        </p:spPr>
        <p:txBody>
          <a:bodyPr wrap="none" rtlCol="0">
            <a:spAutoFit/>
          </a:bodyPr>
          <a:lstStyle/>
          <a:p>
            <a:pPr algn="ctr"/>
            <a:r>
              <a:rPr lang="en-US" sz="4800" dirty="0"/>
              <a:t>+</a:t>
            </a:r>
            <a:r>
              <a:rPr lang="en-US" sz="4800" b="1" dirty="0"/>
              <a:t>6.022 </a:t>
            </a:r>
            <a:r>
              <a:rPr lang="en-US" sz="4800" dirty="0"/>
              <a:t>×</a:t>
            </a:r>
            <a:r>
              <a:rPr lang="en-US" sz="4800" b="1" dirty="0"/>
              <a:t> </a:t>
            </a:r>
            <a:r>
              <a:rPr lang="en-US" sz="4800" dirty="0"/>
              <a:t>10</a:t>
            </a:r>
            <a:r>
              <a:rPr lang="en-US" sz="4800" b="1" baseline="30000" dirty="0"/>
              <a:t>23</a:t>
            </a:r>
          </a:p>
        </p:txBody>
      </p:sp>
      <p:grpSp>
        <p:nvGrpSpPr>
          <p:cNvPr id="8" name="Group 7">
            <a:extLst>
              <a:ext uri="{FF2B5EF4-FFF2-40B4-BE49-F238E27FC236}">
                <a16:creationId xmlns:a16="http://schemas.microsoft.com/office/drawing/2014/main" id="{A112B62A-FD3D-C744-AEA0-1BB5BE76763A}"/>
              </a:ext>
            </a:extLst>
          </p:cNvPr>
          <p:cNvGrpSpPr/>
          <p:nvPr/>
        </p:nvGrpSpPr>
        <p:grpSpPr>
          <a:xfrm>
            <a:off x="1434878" y="1392020"/>
            <a:ext cx="1104901" cy="758380"/>
            <a:chOff x="3601599" y="3368205"/>
            <a:chExt cx="1104901" cy="758380"/>
          </a:xfrm>
        </p:grpSpPr>
        <p:cxnSp>
          <p:nvCxnSpPr>
            <p:cNvPr id="9" name="Straight Arrow Connector 8">
              <a:extLst>
                <a:ext uri="{FF2B5EF4-FFF2-40B4-BE49-F238E27FC236}">
                  <a16:creationId xmlns:a16="http://schemas.microsoft.com/office/drawing/2014/main" id="{A1A8327C-7902-5D47-81FC-AB823E794912}"/>
                </a:ext>
              </a:extLst>
            </p:cNvPr>
            <p:cNvCxnSpPr>
              <a:cxnSpLocks/>
            </p:cNvCxnSpPr>
            <p:nvPr/>
          </p:nvCxnSpPr>
          <p:spPr>
            <a:xfrm flipV="1">
              <a:off x="4191000" y="3368205"/>
              <a:ext cx="515500" cy="32749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569127E-80B8-944A-ADAC-933DE2855603}"/>
                </a:ext>
              </a:extLst>
            </p:cNvPr>
            <p:cNvSpPr txBox="1"/>
            <p:nvPr/>
          </p:nvSpPr>
          <p:spPr>
            <a:xfrm>
              <a:off x="3601599" y="3695698"/>
              <a:ext cx="914401" cy="430887"/>
            </a:xfrm>
            <a:prstGeom prst="rect">
              <a:avLst/>
            </a:prstGeom>
            <a:noFill/>
          </p:spPr>
          <p:txBody>
            <a:bodyPr wrap="square" rtlCol="0">
              <a:spAutoFit/>
            </a:bodyPr>
            <a:lstStyle/>
            <a:p>
              <a:pPr algn="ctr"/>
              <a:r>
                <a:rPr lang="en-US" sz="2200" dirty="0"/>
                <a:t>sign</a:t>
              </a:r>
            </a:p>
          </p:txBody>
        </p:sp>
      </p:grpSp>
      <p:grpSp>
        <p:nvGrpSpPr>
          <p:cNvPr id="11" name="Group 10">
            <a:extLst>
              <a:ext uri="{FF2B5EF4-FFF2-40B4-BE49-F238E27FC236}">
                <a16:creationId xmlns:a16="http://schemas.microsoft.com/office/drawing/2014/main" id="{ED673BD4-8360-354F-884F-EAC7670B30E2}"/>
              </a:ext>
            </a:extLst>
          </p:cNvPr>
          <p:cNvGrpSpPr/>
          <p:nvPr/>
        </p:nvGrpSpPr>
        <p:grpSpPr>
          <a:xfrm>
            <a:off x="2998510" y="1567477"/>
            <a:ext cx="1621385" cy="873105"/>
            <a:chOff x="4466708" y="3294042"/>
            <a:chExt cx="1621385" cy="873105"/>
          </a:xfrm>
        </p:grpSpPr>
        <p:sp>
          <p:nvSpPr>
            <p:cNvPr id="12" name="Left Brace 11">
              <a:extLst>
                <a:ext uri="{FF2B5EF4-FFF2-40B4-BE49-F238E27FC236}">
                  <a16:creationId xmlns:a16="http://schemas.microsoft.com/office/drawing/2014/main" id="{4ECA199D-053E-FE4D-8039-FFE3BDD3527C}"/>
                </a:ext>
              </a:extLst>
            </p:cNvPr>
            <p:cNvSpPr/>
            <p:nvPr/>
          </p:nvSpPr>
          <p:spPr>
            <a:xfrm rot="16200000">
              <a:off x="5055881" y="2704869"/>
              <a:ext cx="401657" cy="1580004"/>
            </a:xfrm>
            <a:prstGeom prst="leftBrace">
              <a:avLst>
                <a:gd name="adj1" fmla="val 50533"/>
                <a:gd name="adj2" fmla="val 50000"/>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2D9E9795-61F0-524E-8C70-ED1F1602AA6D}"/>
                </a:ext>
              </a:extLst>
            </p:cNvPr>
            <p:cNvSpPr txBox="1"/>
            <p:nvPr/>
          </p:nvSpPr>
          <p:spPr>
            <a:xfrm>
              <a:off x="4508091" y="3736260"/>
              <a:ext cx="1580002" cy="430887"/>
            </a:xfrm>
            <a:prstGeom prst="rect">
              <a:avLst/>
            </a:prstGeom>
            <a:noFill/>
          </p:spPr>
          <p:txBody>
            <a:bodyPr wrap="square" rtlCol="0">
              <a:spAutoFit/>
            </a:bodyPr>
            <a:lstStyle/>
            <a:p>
              <a:pPr algn="ctr"/>
              <a:r>
                <a:rPr lang="en-US" sz="2200" dirty="0"/>
                <a:t>significand</a:t>
              </a:r>
            </a:p>
          </p:txBody>
        </p:sp>
      </p:grpSp>
      <p:grpSp>
        <p:nvGrpSpPr>
          <p:cNvPr id="14" name="Group 13">
            <a:extLst>
              <a:ext uri="{FF2B5EF4-FFF2-40B4-BE49-F238E27FC236}">
                <a16:creationId xmlns:a16="http://schemas.microsoft.com/office/drawing/2014/main" id="{C56B96E2-7732-224B-9DFF-FA0B4D642086}"/>
              </a:ext>
            </a:extLst>
          </p:cNvPr>
          <p:cNvGrpSpPr/>
          <p:nvPr/>
        </p:nvGrpSpPr>
        <p:grpSpPr>
          <a:xfrm>
            <a:off x="5106930" y="1410859"/>
            <a:ext cx="2130538" cy="1110718"/>
            <a:chOff x="5640331" y="3214324"/>
            <a:chExt cx="2130538" cy="1110718"/>
          </a:xfrm>
        </p:grpSpPr>
        <p:cxnSp>
          <p:nvCxnSpPr>
            <p:cNvPr id="15" name="Straight Arrow Connector 14">
              <a:extLst>
                <a:ext uri="{FF2B5EF4-FFF2-40B4-BE49-F238E27FC236}">
                  <a16:creationId xmlns:a16="http://schemas.microsoft.com/office/drawing/2014/main" id="{32F75357-1A90-E34D-A67E-2B86B16FD532}"/>
                </a:ext>
              </a:extLst>
            </p:cNvPr>
            <p:cNvCxnSpPr/>
            <p:nvPr/>
          </p:nvCxnSpPr>
          <p:spPr>
            <a:xfrm flipV="1">
              <a:off x="6705600" y="3214324"/>
              <a:ext cx="0" cy="48137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78B1ED30-EB40-AC41-B5A1-9AFCB4B0D101}"/>
                </a:ext>
              </a:extLst>
            </p:cNvPr>
            <p:cNvSpPr txBox="1"/>
            <p:nvPr/>
          </p:nvSpPr>
          <p:spPr>
            <a:xfrm>
              <a:off x="5640331" y="3678711"/>
              <a:ext cx="2130538" cy="646331"/>
            </a:xfrm>
            <a:prstGeom prst="rect">
              <a:avLst/>
            </a:prstGeom>
            <a:noFill/>
          </p:spPr>
          <p:txBody>
            <a:bodyPr wrap="square" rtlCol="0">
              <a:spAutoFit/>
            </a:bodyPr>
            <a:lstStyle/>
            <a:p>
              <a:pPr algn="ctr"/>
              <a:r>
                <a:rPr lang="en-US" sz="2200" dirty="0"/>
                <a:t>exponent </a:t>
              </a:r>
            </a:p>
            <a:p>
              <a:pPr algn="ctr"/>
              <a:r>
                <a:rPr lang="en-US" sz="1400" dirty="0"/>
                <a:t>(i.e. position of point)</a:t>
              </a:r>
            </a:p>
          </p:txBody>
        </p:sp>
      </p:grpSp>
      <p:sp>
        <p:nvSpPr>
          <p:cNvPr id="17" name="TextBox 16">
            <a:extLst>
              <a:ext uri="{FF2B5EF4-FFF2-40B4-BE49-F238E27FC236}">
                <a16:creationId xmlns:a16="http://schemas.microsoft.com/office/drawing/2014/main" id="{A34D58A6-B31F-E24C-9EBE-4BE4F8B604B8}"/>
              </a:ext>
            </a:extLst>
          </p:cNvPr>
          <p:cNvSpPr txBox="1"/>
          <p:nvPr/>
        </p:nvSpPr>
        <p:spPr>
          <a:xfrm>
            <a:off x="185195" y="2446366"/>
            <a:ext cx="4463005" cy="769441"/>
          </a:xfrm>
          <a:prstGeom prst="rect">
            <a:avLst/>
          </a:prstGeom>
          <a:noFill/>
        </p:spPr>
        <p:txBody>
          <a:bodyPr wrap="square" rtlCol="0">
            <a:spAutoFit/>
          </a:bodyPr>
          <a:lstStyle/>
          <a:p>
            <a:pPr algn="ctr"/>
            <a:r>
              <a:rPr lang="en-US" sz="2200" dirty="0"/>
              <a:t>there is exactly </a:t>
            </a:r>
            <a:r>
              <a:rPr lang="en-US" sz="2200" b="1" dirty="0">
                <a:solidFill>
                  <a:srgbClr val="FF0000"/>
                </a:solidFill>
              </a:rPr>
              <a:t>one non-zero digit before the decimal point.</a:t>
            </a:r>
            <a:endParaRPr lang="en-US" sz="2200" dirty="0">
              <a:solidFill>
                <a:srgbClr val="FF0000"/>
              </a:solidFill>
            </a:endParaRPr>
          </a:p>
        </p:txBody>
      </p:sp>
      <p:sp>
        <p:nvSpPr>
          <p:cNvPr id="18" name="TextBox 17">
            <a:extLst>
              <a:ext uri="{FF2B5EF4-FFF2-40B4-BE49-F238E27FC236}">
                <a16:creationId xmlns:a16="http://schemas.microsoft.com/office/drawing/2014/main" id="{DF711BDC-7BD5-574E-A5E3-55BEBE46CD4A}"/>
              </a:ext>
            </a:extLst>
          </p:cNvPr>
          <p:cNvSpPr txBox="1"/>
          <p:nvPr/>
        </p:nvSpPr>
        <p:spPr>
          <a:xfrm>
            <a:off x="185195" y="3204746"/>
            <a:ext cx="4463005" cy="338554"/>
          </a:xfrm>
          <a:prstGeom prst="rect">
            <a:avLst/>
          </a:prstGeom>
          <a:noFill/>
        </p:spPr>
        <p:txBody>
          <a:bodyPr wrap="square" rtlCol="0">
            <a:spAutoFit/>
          </a:bodyPr>
          <a:lstStyle/>
          <a:p>
            <a:pPr algn="ctr"/>
            <a:r>
              <a:rPr lang="en-US" sz="1600" dirty="0"/>
              <a:t>(with one exception: the number 0)</a:t>
            </a:r>
            <a:endParaRPr lang="en-US" sz="1600" dirty="0">
              <a:solidFill>
                <a:srgbClr val="FF0000"/>
              </a:solidFill>
            </a:endParaRPr>
          </a:p>
        </p:txBody>
      </p:sp>
      <p:sp>
        <p:nvSpPr>
          <p:cNvPr id="20" name="TextBox 19">
            <a:extLst>
              <a:ext uri="{FF2B5EF4-FFF2-40B4-BE49-F238E27FC236}">
                <a16:creationId xmlns:a16="http://schemas.microsoft.com/office/drawing/2014/main" id="{D2CB6DEC-82A3-3F4B-9346-E301DC23ED02}"/>
              </a:ext>
            </a:extLst>
          </p:cNvPr>
          <p:cNvSpPr txBox="1"/>
          <p:nvPr/>
        </p:nvSpPr>
        <p:spPr>
          <a:xfrm>
            <a:off x="4626497" y="2585111"/>
            <a:ext cx="4463005" cy="769441"/>
          </a:xfrm>
          <a:prstGeom prst="rect">
            <a:avLst/>
          </a:prstGeom>
          <a:noFill/>
        </p:spPr>
        <p:txBody>
          <a:bodyPr wrap="square" rtlCol="0">
            <a:spAutoFit/>
          </a:bodyPr>
          <a:lstStyle/>
          <a:p>
            <a:pPr algn="ctr"/>
            <a:r>
              <a:rPr lang="en-US" sz="2200" b="1" dirty="0"/>
              <a:t>negative</a:t>
            </a:r>
            <a:r>
              <a:rPr lang="en-US" sz="2200" dirty="0"/>
              <a:t> exponents are used for numbers </a:t>
            </a:r>
            <a:r>
              <a:rPr lang="en-US" sz="2200" b="1" dirty="0"/>
              <a:t>smaller than 1.</a:t>
            </a:r>
            <a:endParaRPr lang="en-US" sz="2200" b="1" dirty="0">
              <a:solidFill>
                <a:srgbClr val="FF0000"/>
              </a:solidFill>
            </a:endParaRPr>
          </a:p>
        </p:txBody>
      </p:sp>
      <p:sp>
        <p:nvSpPr>
          <p:cNvPr id="21" name="TextBox 20">
            <a:extLst>
              <a:ext uri="{FF2B5EF4-FFF2-40B4-BE49-F238E27FC236}">
                <a16:creationId xmlns:a16="http://schemas.microsoft.com/office/drawing/2014/main" id="{D914F9EB-1DA3-F14F-9A0C-71F241463429}"/>
              </a:ext>
            </a:extLst>
          </p:cNvPr>
          <p:cNvSpPr txBox="1"/>
          <p:nvPr/>
        </p:nvSpPr>
        <p:spPr>
          <a:xfrm>
            <a:off x="1235775" y="3895083"/>
            <a:ext cx="2231503" cy="769441"/>
          </a:xfrm>
          <a:prstGeom prst="rect">
            <a:avLst/>
          </a:prstGeom>
          <a:noFill/>
        </p:spPr>
        <p:txBody>
          <a:bodyPr wrap="square" rtlCol="0">
            <a:spAutoFit/>
          </a:bodyPr>
          <a:lstStyle/>
          <a:p>
            <a:pPr algn="r"/>
            <a:r>
              <a:rPr lang="en-US" sz="2200" dirty="0"/>
              <a:t>when you get the </a:t>
            </a:r>
            <a:r>
              <a:rPr lang="en-US" sz="2200" b="1" dirty="0"/>
              <a:t>reciprocal…</a:t>
            </a:r>
            <a:endParaRPr lang="en-US" sz="2200" dirty="0">
              <a:solidFill>
                <a:srgbClr val="FF0000"/>
              </a:solidFill>
            </a:endParaRP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E45E1B23-E83E-5B45-BE63-03FD2C0D9BB6}"/>
                  </a:ext>
                </a:extLst>
              </p:cNvPr>
              <p:cNvSpPr txBox="1"/>
              <p:nvPr/>
            </p:nvSpPr>
            <p:spPr>
              <a:xfrm>
                <a:off x="3614195" y="3797108"/>
                <a:ext cx="4463005" cy="965392"/>
              </a:xfrm>
              <a:prstGeom prst="rect">
                <a:avLst/>
              </a:prstGeom>
              <a:noFill/>
            </p:spPr>
            <p:txBody>
              <a:bodyPr wrap="square" rtlCol="0">
                <a:spAutoFit/>
              </a:bodyPr>
              <a:lstStyle/>
              <a:p>
                <a:pPr algn="ctr"/>
                <a14:m>
                  <m:oMath xmlns:m="http://schemas.openxmlformats.org/officeDocument/2006/math">
                    <m:f>
                      <m:fPr>
                        <m:ctrlPr>
                          <a:rPr lang="en-US" sz="4000" i="1" smtClean="0">
                            <a:solidFill>
                              <a:schemeClr val="tx1"/>
                            </a:solidFill>
                            <a:latin typeface="Cambria Math" panose="02040503050406030204" pitchFamily="18" charset="0"/>
                          </a:rPr>
                        </m:ctrlPr>
                      </m:fPr>
                      <m:num>
                        <m:r>
                          <a:rPr lang="en-US" sz="4000" b="0" i="1" smtClean="0">
                            <a:solidFill>
                              <a:schemeClr val="tx1"/>
                            </a:solidFill>
                            <a:latin typeface="Cambria Math" panose="02040503050406030204" pitchFamily="18" charset="0"/>
                          </a:rPr>
                          <m:t>1</m:t>
                        </m:r>
                      </m:num>
                      <m:den>
                        <m:r>
                          <a:rPr lang="en-US" sz="4000" b="0" i="1" smtClean="0">
                            <a:solidFill>
                              <a:schemeClr val="tx1"/>
                            </a:solidFill>
                            <a:latin typeface="Cambria Math" panose="02040503050406030204" pitchFamily="18" charset="0"/>
                          </a:rPr>
                          <m:t>𝑥</m:t>
                        </m:r>
                        <m:r>
                          <a:rPr lang="en-US" sz="4000" b="0" i="1" smtClean="0">
                            <a:solidFill>
                              <a:schemeClr val="tx1"/>
                            </a:solidFill>
                            <a:latin typeface="Cambria Math" panose="02040503050406030204" pitchFamily="18" charset="0"/>
                          </a:rPr>
                          <m:t> ×</m:t>
                        </m:r>
                        <m:sSup>
                          <m:sSupPr>
                            <m:ctrlPr>
                              <a:rPr lang="en-US" sz="4000" b="0" i="1" smtClean="0">
                                <a:solidFill>
                                  <a:schemeClr val="tx1"/>
                                </a:solidFill>
                                <a:latin typeface="Cambria Math" panose="02040503050406030204" pitchFamily="18" charset="0"/>
                                <a:ea typeface="Cambria Math" panose="02040503050406030204" pitchFamily="18" charset="0"/>
                              </a:rPr>
                            </m:ctrlPr>
                          </m:sSupPr>
                          <m:e>
                            <m:r>
                              <a:rPr lang="en-US" sz="4000" b="0" i="1" smtClean="0">
                                <a:solidFill>
                                  <a:schemeClr val="tx1"/>
                                </a:solidFill>
                                <a:latin typeface="Cambria Math" panose="02040503050406030204" pitchFamily="18" charset="0"/>
                                <a:ea typeface="Cambria Math" panose="02040503050406030204" pitchFamily="18" charset="0"/>
                              </a:rPr>
                              <m:t> 10</m:t>
                            </m:r>
                          </m:e>
                          <m:sup>
                            <m:r>
                              <a:rPr lang="en-US" sz="4000" b="0" i="1" smtClean="0">
                                <a:solidFill>
                                  <a:schemeClr val="tx1"/>
                                </a:solidFill>
                                <a:latin typeface="Cambria Math" panose="02040503050406030204" pitchFamily="18" charset="0"/>
                                <a:ea typeface="Cambria Math" panose="02040503050406030204" pitchFamily="18" charset="0"/>
                              </a:rPr>
                              <m:t>𝑦</m:t>
                            </m:r>
                          </m:sup>
                        </m:sSup>
                      </m:den>
                    </m:f>
                  </m:oMath>
                </a14:m>
                <a:r>
                  <a:rPr lang="en-US" sz="4000" dirty="0">
                    <a:solidFill>
                      <a:schemeClr val="tx1"/>
                    </a:solidFill>
                  </a:rPr>
                  <a:t> = </a:t>
                </a:r>
                <a:r>
                  <a:rPr lang="en-US" sz="4000" dirty="0"/>
                  <a:t> </a:t>
                </a:r>
                <a14:m>
                  <m:oMath xmlns:m="http://schemas.openxmlformats.org/officeDocument/2006/math">
                    <m:f>
                      <m:fPr>
                        <m:ctrlPr>
                          <a:rPr lang="en-US" sz="4000" i="1" smtClean="0">
                            <a:solidFill>
                              <a:srgbClr val="FF0000"/>
                            </a:solidFill>
                            <a:latin typeface="Cambria Math" panose="02040503050406030204" pitchFamily="18" charset="0"/>
                          </a:rPr>
                        </m:ctrlPr>
                      </m:fPr>
                      <m:num>
                        <m:r>
                          <a:rPr lang="en-US" sz="4000" i="1">
                            <a:solidFill>
                              <a:srgbClr val="FF0000"/>
                            </a:solidFill>
                            <a:latin typeface="Cambria Math" panose="02040503050406030204" pitchFamily="18" charset="0"/>
                          </a:rPr>
                          <m:t>1</m:t>
                        </m:r>
                      </m:num>
                      <m:den>
                        <m:r>
                          <a:rPr lang="en-US" sz="4000" i="1">
                            <a:solidFill>
                              <a:srgbClr val="FF0000"/>
                            </a:solidFill>
                            <a:latin typeface="Cambria Math" panose="02040503050406030204" pitchFamily="18" charset="0"/>
                          </a:rPr>
                          <m:t>𝑥</m:t>
                        </m:r>
                      </m:den>
                    </m:f>
                    <m:r>
                      <a:rPr lang="en-US" sz="4000" b="0" i="1" smtClean="0">
                        <a:latin typeface="Cambria Math" panose="02040503050406030204" pitchFamily="18" charset="0"/>
                        <a:ea typeface="Cambria Math" panose="02040503050406030204" pitchFamily="18" charset="0"/>
                      </a:rPr>
                      <m:t> </m:t>
                    </m:r>
                    <m:r>
                      <a:rPr lang="en-US" sz="4000" i="1" smtClean="0">
                        <a:latin typeface="Cambria Math" panose="02040503050406030204" pitchFamily="18" charset="0"/>
                        <a:ea typeface="Cambria Math" panose="02040503050406030204" pitchFamily="18" charset="0"/>
                      </a:rPr>
                      <m:t>×</m:t>
                    </m:r>
                    <m:r>
                      <a:rPr lang="en-US" sz="4000" b="0" i="1" smtClean="0">
                        <a:latin typeface="Cambria Math" panose="02040503050406030204" pitchFamily="18" charset="0"/>
                        <a:ea typeface="Cambria Math" panose="02040503050406030204" pitchFamily="18" charset="0"/>
                      </a:rPr>
                      <m:t> </m:t>
                    </m:r>
                    <m:sSup>
                      <m:sSupPr>
                        <m:ctrlPr>
                          <a:rPr lang="en-US" sz="4000" i="1" smtClean="0">
                            <a:latin typeface="Cambria Math" panose="02040503050406030204" pitchFamily="18" charset="0"/>
                            <a:ea typeface="Cambria Math" panose="02040503050406030204" pitchFamily="18" charset="0"/>
                          </a:rPr>
                        </m:ctrlPr>
                      </m:sSupPr>
                      <m:e>
                        <m:r>
                          <a:rPr lang="en-US" sz="4000" b="0" i="1" smtClean="0">
                            <a:latin typeface="Cambria Math" panose="02040503050406030204" pitchFamily="18" charset="0"/>
                            <a:ea typeface="Cambria Math" panose="02040503050406030204" pitchFamily="18" charset="0"/>
                          </a:rPr>
                          <m:t>10</m:t>
                        </m:r>
                      </m:e>
                      <m:sup>
                        <m:r>
                          <a:rPr lang="en-US" sz="4000" b="0" i="1" smtClean="0">
                            <a:solidFill>
                              <a:srgbClr val="FF0000"/>
                            </a:solidFill>
                            <a:latin typeface="Cambria Math" panose="02040503050406030204" pitchFamily="18" charset="0"/>
                            <a:ea typeface="Cambria Math" panose="02040503050406030204" pitchFamily="18" charset="0"/>
                          </a:rPr>
                          <m:t>−</m:t>
                        </m:r>
                        <m:r>
                          <a:rPr lang="en-US" sz="4000" b="0" i="1" smtClean="0">
                            <a:latin typeface="Cambria Math" panose="02040503050406030204" pitchFamily="18" charset="0"/>
                            <a:ea typeface="Cambria Math" panose="02040503050406030204" pitchFamily="18" charset="0"/>
                          </a:rPr>
                          <m:t>𝑦</m:t>
                        </m:r>
                      </m:sup>
                    </m:sSup>
                  </m:oMath>
                </a14:m>
                <a:endParaRPr lang="en-US" sz="4000" dirty="0">
                  <a:solidFill>
                    <a:schemeClr val="tx1"/>
                  </a:solidFill>
                </a:endParaRPr>
              </a:p>
            </p:txBody>
          </p:sp>
        </mc:Choice>
        <mc:Fallback xmlns="">
          <p:sp>
            <p:nvSpPr>
              <p:cNvPr id="23" name="TextBox 22">
                <a:extLst>
                  <a:ext uri="{FF2B5EF4-FFF2-40B4-BE49-F238E27FC236}">
                    <a16:creationId xmlns:a16="http://schemas.microsoft.com/office/drawing/2014/main" id="{E45E1B23-E83E-5B45-BE63-03FD2C0D9BB6}"/>
                  </a:ext>
                </a:extLst>
              </p:cNvPr>
              <p:cNvSpPr txBox="1">
                <a:spLocks noRot="1" noChangeAspect="1" noMove="1" noResize="1" noEditPoints="1" noAdjustHandles="1" noChangeArrowheads="1" noChangeShapeType="1" noTextEdit="1"/>
              </p:cNvSpPr>
              <p:nvPr/>
            </p:nvSpPr>
            <p:spPr>
              <a:xfrm>
                <a:off x="3614195" y="3797108"/>
                <a:ext cx="4463005" cy="965392"/>
              </a:xfrm>
              <a:prstGeom prst="rect">
                <a:avLst/>
              </a:prstGeom>
              <a:blipFill>
                <a:blip r:embed="rId3"/>
                <a:stretch>
                  <a:fillRect b="-20779"/>
                </a:stretch>
              </a:blipFill>
            </p:spPr>
            <p:txBody>
              <a:bodyPr/>
              <a:lstStyle/>
              <a:p>
                <a:r>
                  <a:rPr lang="en-US">
                    <a:noFill/>
                  </a:rPr>
                  <a:t> </a:t>
                </a:r>
              </a:p>
            </p:txBody>
          </p:sp>
        </mc:Fallback>
      </mc:AlternateContent>
    </p:spTree>
    <p:extLst>
      <p:ext uri="{BB962C8B-B14F-4D97-AF65-F5344CB8AC3E}">
        <p14:creationId xmlns:p14="http://schemas.microsoft.com/office/powerpoint/2010/main" val="431387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7" grpId="0"/>
      <p:bldP spid="18" grpId="0"/>
      <p:bldP spid="20" grpId="0"/>
      <p:bldP spid="21"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about in binary?</a:t>
            </a:r>
          </a:p>
        </p:txBody>
      </p:sp>
      <p:sp>
        <p:nvSpPr>
          <p:cNvPr id="3" name="Content Placeholder 2"/>
          <p:cNvSpPr>
            <a:spLocks noGrp="1"/>
          </p:cNvSpPr>
          <p:nvPr>
            <p:ph idx="1"/>
          </p:nvPr>
        </p:nvSpPr>
        <p:spPr>
          <a:xfrm>
            <a:off x="152400" y="495302"/>
            <a:ext cx="8763000" cy="1211374"/>
          </a:xfrm>
        </p:spPr>
        <p:txBody>
          <a:bodyPr>
            <a:normAutofit/>
          </a:bodyPr>
          <a:lstStyle/>
          <a:p>
            <a:r>
              <a:rPr lang="en-US" dirty="0"/>
              <a:t>well, computers don’t use base 10. but that’s okay. </a:t>
            </a:r>
            <a:r>
              <a:rPr lang="en-US" b="1" dirty="0"/>
              <a:t>scientific notation works just as well in base 2.</a:t>
            </a:r>
            <a:endParaRPr lang="en-US" dirty="0"/>
          </a:p>
          <a:p>
            <a:pPr lvl="1"/>
            <a:r>
              <a:rPr lang="en-US" sz="1800" dirty="0"/>
              <a:t>(but the below writes exponents in base-10 for clarity)</a:t>
            </a:r>
          </a:p>
        </p:txBody>
      </p:sp>
      <p:sp>
        <p:nvSpPr>
          <p:cNvPr id="11" name="Footer Placeholder 10"/>
          <p:cNvSpPr>
            <a:spLocks noGrp="1"/>
          </p:cNvSpPr>
          <p:nvPr>
            <p:ph type="ftr" sz="quarter" idx="11"/>
          </p:nvPr>
        </p:nvSpPr>
        <p:spPr/>
        <p:txBody>
          <a:bodyPr/>
          <a:lstStyle/>
          <a:p>
            <a:r>
              <a:rPr lang="is-IS"/>
              <a:t>CS447</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t>6</a:t>
            </a:fld>
            <a:endParaRPr lang="en-US"/>
          </a:p>
        </p:txBody>
      </p:sp>
      <p:sp>
        <p:nvSpPr>
          <p:cNvPr id="6" name="TextBox 5"/>
          <p:cNvSpPr txBox="1"/>
          <p:nvPr/>
        </p:nvSpPr>
        <p:spPr>
          <a:xfrm>
            <a:off x="59675" y="1638301"/>
            <a:ext cx="4608723" cy="1384995"/>
          </a:xfrm>
          <a:prstGeom prst="rect">
            <a:avLst/>
          </a:prstGeom>
          <a:noFill/>
        </p:spPr>
        <p:txBody>
          <a:bodyPr wrap="square" rtlCol="0">
            <a:spAutoFit/>
          </a:bodyPr>
          <a:lstStyle/>
          <a:p>
            <a:pPr algn="r"/>
            <a:r>
              <a:rPr lang="en-US" sz="2800" b="1" dirty="0">
                <a:latin typeface="Consolas" panose="020B0609020204030204" pitchFamily="49" charset="0"/>
                <a:cs typeface="Consolas" panose="020B0609020204030204" pitchFamily="49" charset="0"/>
              </a:rPr>
              <a:t>+10010101 =</a:t>
            </a:r>
          </a:p>
          <a:p>
            <a:pPr algn="r"/>
            <a:r>
              <a:rPr lang="en-US" sz="2800" b="1" dirty="0">
                <a:latin typeface="Consolas" panose="020B0609020204030204" pitchFamily="49" charset="0"/>
                <a:cs typeface="Consolas" panose="020B0609020204030204" pitchFamily="49" charset="0"/>
              </a:rPr>
              <a:t>-0.00101 =</a:t>
            </a:r>
          </a:p>
          <a:p>
            <a:pPr algn="r"/>
            <a:r>
              <a:rPr lang="en-US" sz="2800" b="1" dirty="0">
                <a:latin typeface="Consolas" panose="020B0609020204030204" pitchFamily="49" charset="0"/>
                <a:cs typeface="Consolas" panose="020B0609020204030204" pitchFamily="49" charset="0"/>
              </a:rPr>
              <a:t>-1001000000000000 =</a:t>
            </a:r>
          </a:p>
        </p:txBody>
      </p:sp>
      <p:sp>
        <p:nvSpPr>
          <p:cNvPr id="7" name="TextBox 6"/>
          <p:cNvSpPr txBox="1"/>
          <p:nvPr/>
        </p:nvSpPr>
        <p:spPr>
          <a:xfrm>
            <a:off x="4648200" y="1638300"/>
            <a:ext cx="4114800" cy="1384995"/>
          </a:xfrm>
          <a:prstGeom prst="rect">
            <a:avLst/>
          </a:prstGeom>
          <a:noFill/>
        </p:spPr>
        <p:txBody>
          <a:bodyPr wrap="square" rtlCol="0">
            <a:spAutoFit/>
          </a:bodyPr>
          <a:lstStyle/>
          <a:p>
            <a:r>
              <a:rPr lang="en-US" sz="2800" b="1" dirty="0">
                <a:latin typeface="Consolas" panose="020B0609020204030204" pitchFamily="49" charset="0"/>
                <a:cs typeface="Consolas" panose="020B0609020204030204" pitchFamily="49" charset="0"/>
              </a:rPr>
              <a:t>+1.0010101 × 2</a:t>
            </a:r>
            <a:r>
              <a:rPr lang="en-US" sz="2800" b="1" baseline="30000" dirty="0">
                <a:latin typeface="Consolas" panose="020B0609020204030204" pitchFamily="49" charset="0"/>
                <a:cs typeface="Consolas" panose="020B0609020204030204" pitchFamily="49" charset="0"/>
              </a:rPr>
              <a:t>+7</a:t>
            </a:r>
          </a:p>
          <a:p>
            <a:r>
              <a:rPr lang="en-US" sz="2800" b="1" dirty="0">
                <a:latin typeface="Consolas" panose="020B0609020204030204" pitchFamily="49" charset="0"/>
                <a:cs typeface="Consolas" panose="020B0609020204030204" pitchFamily="49" charset="0"/>
              </a:rPr>
              <a:t>-1.01      × 2</a:t>
            </a:r>
            <a:r>
              <a:rPr lang="en-US" sz="2800" b="1" baseline="30000" dirty="0">
                <a:latin typeface="Consolas" panose="020B0609020204030204" pitchFamily="49" charset="0"/>
                <a:cs typeface="Consolas" panose="020B0609020204030204" pitchFamily="49" charset="0"/>
              </a:rPr>
              <a:t>-3</a:t>
            </a:r>
          </a:p>
          <a:p>
            <a:r>
              <a:rPr lang="en-US" sz="2800" b="1" dirty="0">
                <a:latin typeface="Consolas" panose="020B0609020204030204" pitchFamily="49" charset="0"/>
                <a:cs typeface="Consolas" panose="020B0609020204030204" pitchFamily="49" charset="0"/>
              </a:rPr>
              <a:t>-1.001     × 2</a:t>
            </a:r>
            <a:r>
              <a:rPr lang="en-US" sz="2800" b="1" baseline="30000" dirty="0">
                <a:latin typeface="Consolas" panose="020B0609020204030204" pitchFamily="49" charset="0"/>
                <a:cs typeface="Consolas" panose="020B0609020204030204" pitchFamily="49" charset="0"/>
              </a:rPr>
              <a:t>+15</a:t>
            </a:r>
          </a:p>
        </p:txBody>
      </p:sp>
      <p:grpSp>
        <p:nvGrpSpPr>
          <p:cNvPr id="8" name="Group 7"/>
          <p:cNvGrpSpPr/>
          <p:nvPr/>
        </p:nvGrpSpPr>
        <p:grpSpPr>
          <a:xfrm>
            <a:off x="4382725" y="2917998"/>
            <a:ext cx="3124200" cy="1690036"/>
            <a:chOff x="3581249" y="3277775"/>
            <a:chExt cx="3124200" cy="1690036"/>
          </a:xfrm>
        </p:grpSpPr>
        <p:cxnSp>
          <p:nvCxnSpPr>
            <p:cNvPr id="9" name="Straight Arrow Connector 8"/>
            <p:cNvCxnSpPr>
              <a:cxnSpLocks/>
            </p:cNvCxnSpPr>
            <p:nvPr/>
          </p:nvCxnSpPr>
          <p:spPr>
            <a:xfrm flipV="1">
              <a:off x="4227724" y="3277775"/>
              <a:ext cx="0" cy="54910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581249" y="3859815"/>
              <a:ext cx="3124200" cy="1107996"/>
            </a:xfrm>
            <a:prstGeom prst="rect">
              <a:avLst/>
            </a:prstGeom>
            <a:noFill/>
          </p:spPr>
          <p:txBody>
            <a:bodyPr wrap="square" rtlCol="0">
              <a:spAutoFit/>
            </a:bodyPr>
            <a:lstStyle/>
            <a:p>
              <a:pPr algn="ctr"/>
              <a:r>
                <a:rPr lang="en-US" sz="2200" dirty="0"/>
                <a:t>what do you notice about the digit before the </a:t>
              </a:r>
              <a:r>
                <a:rPr lang="en-US" sz="2200" b="1" dirty="0"/>
                <a:t>binary</a:t>
              </a:r>
              <a:r>
                <a:rPr lang="en-US" sz="2200" dirty="0"/>
                <a:t> point?</a:t>
              </a:r>
            </a:p>
          </p:txBody>
        </p:sp>
      </p:grpSp>
    </p:spTree>
    <p:extLst>
      <p:ext uri="{BB962C8B-B14F-4D97-AF65-F5344CB8AC3E}">
        <p14:creationId xmlns:p14="http://schemas.microsoft.com/office/powerpoint/2010/main" val="17330008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5163D-939A-CB4C-BAF4-D06A96218CDB}"/>
              </a:ext>
            </a:extLst>
          </p:cNvPr>
          <p:cNvSpPr>
            <a:spLocks noGrp="1"/>
          </p:cNvSpPr>
          <p:nvPr>
            <p:ph type="title"/>
          </p:nvPr>
        </p:nvSpPr>
        <p:spPr/>
        <p:txBody>
          <a:bodyPr/>
          <a:lstStyle/>
          <a:p>
            <a:r>
              <a:rPr lang="en-US" dirty="0"/>
              <a:t>But how do we represent it </a:t>
            </a:r>
            <a:r>
              <a:rPr lang="en-US" i="1" dirty="0"/>
              <a:t>space-efficiently?</a:t>
            </a:r>
            <a:endParaRPr lang="en-US" dirty="0"/>
          </a:p>
        </p:txBody>
      </p:sp>
      <p:sp>
        <p:nvSpPr>
          <p:cNvPr id="3" name="Content Placeholder 2">
            <a:extLst>
              <a:ext uri="{FF2B5EF4-FFF2-40B4-BE49-F238E27FC236}">
                <a16:creationId xmlns:a16="http://schemas.microsoft.com/office/drawing/2014/main" id="{E3D07275-0883-364A-B5C3-38AD89FC6FA6}"/>
              </a:ext>
            </a:extLst>
          </p:cNvPr>
          <p:cNvSpPr>
            <a:spLocks noGrp="1"/>
          </p:cNvSpPr>
          <p:nvPr>
            <p:ph idx="1"/>
          </p:nvPr>
        </p:nvSpPr>
        <p:spPr>
          <a:xfrm>
            <a:off x="152400" y="495301"/>
            <a:ext cx="8991600" cy="495301"/>
          </a:xfrm>
        </p:spPr>
        <p:txBody>
          <a:bodyPr/>
          <a:lstStyle/>
          <a:p>
            <a:r>
              <a:rPr lang="en-US" dirty="0"/>
              <a:t>we could represent floats </a:t>
            </a:r>
            <a:r>
              <a:rPr lang="en-US" i="1" dirty="0"/>
              <a:t>poorly </a:t>
            </a:r>
            <a:r>
              <a:rPr lang="en-US" dirty="0"/>
              <a:t>by doing something like…</a:t>
            </a:r>
          </a:p>
        </p:txBody>
      </p:sp>
      <p:sp>
        <p:nvSpPr>
          <p:cNvPr id="4" name="Footer Placeholder 3">
            <a:extLst>
              <a:ext uri="{FF2B5EF4-FFF2-40B4-BE49-F238E27FC236}">
                <a16:creationId xmlns:a16="http://schemas.microsoft.com/office/drawing/2014/main" id="{A6D705BF-7A6B-7649-AE9C-0A5DF79174DF}"/>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26BB2A0C-6264-F242-AA51-DA9DDA509993}"/>
              </a:ext>
            </a:extLst>
          </p:cNvPr>
          <p:cNvSpPr>
            <a:spLocks noGrp="1"/>
          </p:cNvSpPr>
          <p:nvPr>
            <p:ph type="sldNum" sz="quarter" idx="12"/>
          </p:nvPr>
        </p:nvSpPr>
        <p:spPr/>
        <p:txBody>
          <a:bodyPr/>
          <a:lstStyle/>
          <a:p>
            <a:fld id="{3552B95B-556F-44BD-91A5-D80C1B9E2BB3}" type="slidenum">
              <a:rPr lang="en-US" smtClean="0"/>
              <a:pPr/>
              <a:t>7</a:t>
            </a:fld>
            <a:endParaRPr lang="en-US"/>
          </a:p>
        </p:txBody>
      </p:sp>
      <p:sp>
        <p:nvSpPr>
          <p:cNvPr id="6" name="TextBox 5">
            <a:extLst>
              <a:ext uri="{FF2B5EF4-FFF2-40B4-BE49-F238E27FC236}">
                <a16:creationId xmlns:a16="http://schemas.microsoft.com/office/drawing/2014/main" id="{2681B953-3923-6F40-AEFE-A5C7A1ACB88A}"/>
              </a:ext>
            </a:extLst>
          </p:cNvPr>
          <p:cNvSpPr txBox="1"/>
          <p:nvPr/>
        </p:nvSpPr>
        <p:spPr>
          <a:xfrm>
            <a:off x="381000" y="1104900"/>
            <a:ext cx="3243196" cy="1938992"/>
          </a:xfrm>
          <a:prstGeom prst="rect">
            <a:avLst/>
          </a:prstGeom>
          <a:noFill/>
        </p:spPr>
        <p:txBody>
          <a:bodyPr wrap="none" rtlCol="0">
            <a:spAutoFit/>
          </a:bodyPr>
          <a:lstStyle/>
          <a:p>
            <a:r>
              <a:rPr lang="en-US" sz="2400" b="1" dirty="0">
                <a:solidFill>
                  <a:srgbClr val="FF0000"/>
                </a:solidFill>
                <a:latin typeface="Consolas" panose="020B0609020204030204" pitchFamily="49" charset="0"/>
                <a:cs typeface="Consolas" panose="020B0609020204030204" pitchFamily="49" charset="0"/>
              </a:rPr>
              <a:t>class</a:t>
            </a:r>
            <a:r>
              <a:rPr lang="en-US" sz="2400" b="1" dirty="0">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BadFloat</a:t>
            </a:r>
            <a:r>
              <a:rPr lang="en-US" sz="2400" b="1" dirty="0">
                <a:latin typeface="Consolas" panose="020B0609020204030204" pitchFamily="49" charset="0"/>
                <a:cs typeface="Consolas" panose="020B0609020204030204" pitchFamily="49" charset="0"/>
              </a:rPr>
              <a:t> {</a:t>
            </a:r>
          </a:p>
          <a:p>
            <a:r>
              <a:rPr lang="en-US" sz="2400" b="1" dirty="0">
                <a:latin typeface="Consolas" panose="020B0609020204030204" pitchFamily="49" charset="0"/>
                <a:cs typeface="Consolas" panose="020B0609020204030204" pitchFamily="49" charset="0"/>
              </a:rPr>
              <a:t>  </a:t>
            </a:r>
            <a:r>
              <a:rPr lang="en-US" sz="2400" b="1" dirty="0" err="1">
                <a:solidFill>
                  <a:srgbClr val="FF0000"/>
                </a:solidFill>
                <a:latin typeface="Consolas" panose="020B0609020204030204" pitchFamily="49" charset="0"/>
                <a:cs typeface="Consolas" panose="020B0609020204030204" pitchFamily="49" charset="0"/>
              </a:rPr>
              <a:t>boolean</a:t>
            </a:r>
            <a:r>
              <a:rPr lang="en-US" sz="2400" b="1" dirty="0">
                <a:latin typeface="Consolas" panose="020B0609020204030204" pitchFamily="49" charset="0"/>
                <a:cs typeface="Consolas" panose="020B0609020204030204" pitchFamily="49" charset="0"/>
              </a:rPr>
              <a:t> sign;</a:t>
            </a:r>
          </a:p>
          <a:p>
            <a:r>
              <a:rPr lang="en-US" sz="2400" b="1" dirty="0">
                <a:latin typeface="Consolas" panose="020B0609020204030204" pitchFamily="49" charset="0"/>
                <a:cs typeface="Consolas" panose="020B0609020204030204" pitchFamily="49" charset="0"/>
              </a:rPr>
              <a:t>  </a:t>
            </a:r>
            <a:r>
              <a:rPr lang="en-US" sz="2400" b="1" dirty="0" err="1">
                <a:solidFill>
                  <a:srgbClr val="FF0000"/>
                </a:solidFill>
                <a:latin typeface="Consolas" panose="020B0609020204030204" pitchFamily="49" charset="0"/>
                <a:cs typeface="Consolas" panose="020B0609020204030204" pitchFamily="49" charset="0"/>
              </a:rPr>
              <a:t>int</a:t>
            </a:r>
            <a:r>
              <a:rPr lang="en-US" sz="2400" b="1" dirty="0">
                <a:latin typeface="Consolas" panose="020B0609020204030204" pitchFamily="49" charset="0"/>
                <a:cs typeface="Consolas" panose="020B0609020204030204" pitchFamily="49" charset="0"/>
              </a:rPr>
              <a:t> significand;</a:t>
            </a:r>
          </a:p>
          <a:p>
            <a:r>
              <a:rPr lang="en-US" sz="2400" b="1" dirty="0">
                <a:latin typeface="Consolas" panose="020B0609020204030204" pitchFamily="49" charset="0"/>
                <a:cs typeface="Consolas" panose="020B0609020204030204" pitchFamily="49" charset="0"/>
              </a:rPr>
              <a:t>  </a:t>
            </a:r>
            <a:r>
              <a:rPr lang="en-US" sz="2400" b="1" dirty="0" err="1">
                <a:solidFill>
                  <a:srgbClr val="FF0000"/>
                </a:solidFill>
                <a:latin typeface="Consolas" panose="020B0609020204030204" pitchFamily="49" charset="0"/>
                <a:cs typeface="Consolas" panose="020B0609020204030204" pitchFamily="49" charset="0"/>
              </a:rPr>
              <a:t>int</a:t>
            </a:r>
            <a:r>
              <a:rPr lang="en-US" sz="2400" b="1" dirty="0">
                <a:latin typeface="Consolas" panose="020B0609020204030204" pitchFamily="49" charset="0"/>
                <a:cs typeface="Consolas" panose="020B0609020204030204" pitchFamily="49" charset="0"/>
              </a:rPr>
              <a:t> exponent;</a:t>
            </a:r>
          </a:p>
          <a:p>
            <a:r>
              <a:rPr lang="en-US" sz="2400" b="1" dirty="0">
                <a:latin typeface="Consolas" panose="020B0609020204030204" pitchFamily="49" charset="0"/>
                <a:cs typeface="Consolas" panose="020B0609020204030204" pitchFamily="49" charset="0"/>
              </a:rPr>
              <a:t>}</a:t>
            </a:r>
          </a:p>
        </p:txBody>
      </p:sp>
      <p:sp>
        <p:nvSpPr>
          <p:cNvPr id="7" name="TextBox 6">
            <a:extLst>
              <a:ext uri="{FF2B5EF4-FFF2-40B4-BE49-F238E27FC236}">
                <a16:creationId xmlns:a16="http://schemas.microsoft.com/office/drawing/2014/main" id="{1B72D64D-E149-D44A-BC1C-F24B397BA642}"/>
              </a:ext>
            </a:extLst>
          </p:cNvPr>
          <p:cNvSpPr txBox="1"/>
          <p:nvPr/>
        </p:nvSpPr>
        <p:spPr>
          <a:xfrm>
            <a:off x="4114800" y="1104900"/>
            <a:ext cx="4220962" cy="1446550"/>
          </a:xfrm>
          <a:prstGeom prst="rect">
            <a:avLst/>
          </a:prstGeom>
          <a:noFill/>
        </p:spPr>
        <p:txBody>
          <a:bodyPr wrap="square" rtlCol="0">
            <a:spAutoFit/>
          </a:bodyPr>
          <a:lstStyle/>
          <a:p>
            <a:pPr algn="ctr"/>
            <a:r>
              <a:rPr lang="en-US" sz="2200" dirty="0"/>
              <a:t>each </a:t>
            </a:r>
            <a:r>
              <a:rPr lang="en-US" sz="2200" b="1" dirty="0" err="1">
                <a:solidFill>
                  <a:srgbClr val="FF0000"/>
                </a:solidFill>
                <a:latin typeface="Consolas" panose="020B0609020204030204" pitchFamily="49" charset="0"/>
                <a:cs typeface="Consolas" panose="020B0609020204030204" pitchFamily="49" charset="0"/>
              </a:rPr>
              <a:t>int</a:t>
            </a:r>
            <a:r>
              <a:rPr lang="en-US" sz="2200" b="1" dirty="0"/>
              <a:t> </a:t>
            </a:r>
            <a:r>
              <a:rPr lang="en-US" sz="2200" dirty="0"/>
              <a:t>field takes up </a:t>
            </a:r>
            <a:r>
              <a:rPr lang="en-US" sz="2200" b="1" dirty="0"/>
              <a:t>4 bytes;</a:t>
            </a:r>
            <a:r>
              <a:rPr lang="en-US" sz="2200" dirty="0"/>
              <a:t> the </a:t>
            </a:r>
            <a:r>
              <a:rPr lang="en-US" sz="2200" b="1" dirty="0" err="1">
                <a:solidFill>
                  <a:srgbClr val="FF0000"/>
                </a:solidFill>
                <a:latin typeface="Consolas" panose="020B0609020204030204" pitchFamily="49" charset="0"/>
                <a:cs typeface="Consolas" panose="020B0609020204030204" pitchFamily="49" charset="0"/>
              </a:rPr>
              <a:t>boolean</a:t>
            </a:r>
            <a:r>
              <a:rPr lang="en-US" sz="2200" b="1" dirty="0"/>
              <a:t> </a:t>
            </a:r>
            <a:r>
              <a:rPr lang="en-US" sz="2200" dirty="0"/>
              <a:t>field takes up </a:t>
            </a:r>
            <a:r>
              <a:rPr lang="en-US" sz="2200" b="1" dirty="0"/>
              <a:t>1;</a:t>
            </a:r>
            <a:r>
              <a:rPr lang="en-US" sz="2200" dirty="0"/>
              <a:t> and there are hidden fields and alignment involved, so…</a:t>
            </a:r>
            <a:endParaRPr lang="en-US" sz="2200" dirty="0">
              <a:solidFill>
                <a:srgbClr val="FF0000"/>
              </a:solidFill>
            </a:endParaRPr>
          </a:p>
        </p:txBody>
      </p:sp>
      <p:sp>
        <p:nvSpPr>
          <p:cNvPr id="8" name="TextBox 7">
            <a:extLst>
              <a:ext uri="{FF2B5EF4-FFF2-40B4-BE49-F238E27FC236}">
                <a16:creationId xmlns:a16="http://schemas.microsoft.com/office/drawing/2014/main" id="{3C0DBE5C-46E4-7943-BD1D-95C1DF9B7320}"/>
              </a:ext>
            </a:extLst>
          </p:cNvPr>
          <p:cNvSpPr txBox="1"/>
          <p:nvPr/>
        </p:nvSpPr>
        <p:spPr>
          <a:xfrm>
            <a:off x="3894039" y="2551450"/>
            <a:ext cx="4662484" cy="769441"/>
          </a:xfrm>
          <a:prstGeom prst="rect">
            <a:avLst/>
          </a:prstGeom>
          <a:noFill/>
        </p:spPr>
        <p:txBody>
          <a:bodyPr wrap="square" rtlCol="0">
            <a:spAutoFit/>
          </a:bodyPr>
          <a:lstStyle/>
          <a:p>
            <a:pPr algn="ctr"/>
            <a:r>
              <a:rPr lang="en-US" sz="2200" dirty="0"/>
              <a:t>one instance of this class may take up </a:t>
            </a:r>
            <a:r>
              <a:rPr lang="en-US" sz="2200" b="1" dirty="0"/>
              <a:t>16 to 24 bytes. </a:t>
            </a:r>
            <a:r>
              <a:rPr lang="en-US" sz="2200" dirty="0"/>
              <a:t>that’s awful.</a:t>
            </a:r>
            <a:endParaRPr lang="en-US" sz="2200" dirty="0">
              <a:solidFill>
                <a:srgbClr val="FF0000"/>
              </a:solidFill>
            </a:endParaRPr>
          </a:p>
        </p:txBody>
      </p:sp>
      <p:sp>
        <p:nvSpPr>
          <p:cNvPr id="9" name="TextBox 8">
            <a:extLst>
              <a:ext uri="{FF2B5EF4-FFF2-40B4-BE49-F238E27FC236}">
                <a16:creationId xmlns:a16="http://schemas.microsoft.com/office/drawing/2014/main" id="{37498C4F-7889-3C45-81DB-3AAF75CCDC98}"/>
              </a:ext>
            </a:extLst>
          </p:cNvPr>
          <p:cNvSpPr txBox="1"/>
          <p:nvPr/>
        </p:nvSpPr>
        <p:spPr>
          <a:xfrm>
            <a:off x="381000" y="3849589"/>
            <a:ext cx="2733441" cy="461665"/>
          </a:xfrm>
          <a:prstGeom prst="rect">
            <a:avLst/>
          </a:prstGeom>
          <a:noFill/>
        </p:spPr>
        <p:txBody>
          <a:bodyPr wrap="none" rtlCol="0">
            <a:spAutoFit/>
          </a:bodyPr>
          <a:lstStyle/>
          <a:p>
            <a:r>
              <a:rPr lang="en-US" sz="2400" b="1" dirty="0">
                <a:solidFill>
                  <a:srgbClr val="FF0000"/>
                </a:solidFill>
                <a:latin typeface="Consolas" panose="020B0609020204030204" pitchFamily="49" charset="0"/>
                <a:cs typeface="Consolas" panose="020B0609020204030204" pitchFamily="49" charset="0"/>
              </a:rPr>
              <a:t>float</a:t>
            </a:r>
            <a:r>
              <a:rPr lang="en-US" sz="2400" b="1" dirty="0">
                <a:latin typeface="Consolas" panose="020B0609020204030204" pitchFamily="49" charset="0"/>
                <a:cs typeface="Consolas" panose="020B0609020204030204" pitchFamily="49" charset="0"/>
              </a:rPr>
              <a:t> f = -</a:t>
            </a:r>
            <a:r>
              <a:rPr lang="en-US" sz="2400" b="1" dirty="0">
                <a:solidFill>
                  <a:schemeClr val="accent3">
                    <a:lumMod val="75000"/>
                  </a:schemeClr>
                </a:solidFill>
                <a:latin typeface="Consolas" panose="020B0609020204030204" pitchFamily="49" charset="0"/>
                <a:cs typeface="Consolas" panose="020B0609020204030204" pitchFamily="49" charset="0"/>
              </a:rPr>
              <a:t>1.5</a:t>
            </a:r>
            <a:r>
              <a:rPr lang="en-US" sz="2400" b="1" dirty="0">
                <a:latin typeface="Consolas" panose="020B0609020204030204" pitchFamily="49" charset="0"/>
                <a:cs typeface="Consolas" panose="020B0609020204030204" pitchFamily="49" charset="0"/>
              </a:rPr>
              <a:t>;</a:t>
            </a:r>
          </a:p>
        </p:txBody>
      </p:sp>
      <p:sp>
        <p:nvSpPr>
          <p:cNvPr id="10" name="TextBox 9">
            <a:extLst>
              <a:ext uri="{FF2B5EF4-FFF2-40B4-BE49-F238E27FC236}">
                <a16:creationId xmlns:a16="http://schemas.microsoft.com/office/drawing/2014/main" id="{EB24703F-4A0B-EB42-9429-0E4AFBE516CB}"/>
              </a:ext>
            </a:extLst>
          </p:cNvPr>
          <p:cNvSpPr txBox="1"/>
          <p:nvPr/>
        </p:nvSpPr>
        <p:spPr>
          <a:xfrm>
            <a:off x="4114800" y="3695700"/>
            <a:ext cx="4220962" cy="769441"/>
          </a:xfrm>
          <a:prstGeom prst="rect">
            <a:avLst/>
          </a:prstGeom>
          <a:noFill/>
        </p:spPr>
        <p:txBody>
          <a:bodyPr wrap="square" rtlCol="0">
            <a:spAutoFit/>
          </a:bodyPr>
          <a:lstStyle/>
          <a:p>
            <a:pPr algn="ctr"/>
            <a:r>
              <a:rPr lang="en-US" sz="2200" dirty="0"/>
              <a:t>in contrast, a </a:t>
            </a:r>
            <a:r>
              <a:rPr lang="en-US" sz="2200" b="1" dirty="0">
                <a:solidFill>
                  <a:srgbClr val="FF0000"/>
                </a:solidFill>
                <a:latin typeface="Consolas" panose="020B0609020204030204" pitchFamily="49" charset="0"/>
                <a:cs typeface="Consolas" panose="020B0609020204030204" pitchFamily="49" charset="0"/>
              </a:rPr>
              <a:t>float</a:t>
            </a:r>
            <a:r>
              <a:rPr lang="en-US" sz="2200" b="1" dirty="0"/>
              <a:t> </a:t>
            </a:r>
            <a:r>
              <a:rPr lang="en-US" sz="2200" dirty="0"/>
              <a:t>takes up only </a:t>
            </a:r>
            <a:r>
              <a:rPr lang="en-US" sz="2200" b="1" dirty="0"/>
              <a:t>4 bytes.</a:t>
            </a:r>
            <a:r>
              <a:rPr lang="en-US" sz="2200" dirty="0"/>
              <a:t> but how?</a:t>
            </a:r>
            <a:endParaRPr lang="en-US" sz="2200" dirty="0">
              <a:solidFill>
                <a:srgbClr val="FF0000"/>
              </a:solidFill>
            </a:endParaRPr>
          </a:p>
        </p:txBody>
      </p:sp>
    </p:spTree>
    <p:extLst>
      <p:ext uri="{BB962C8B-B14F-4D97-AF65-F5344CB8AC3E}">
        <p14:creationId xmlns:p14="http://schemas.microsoft.com/office/powerpoint/2010/main" val="22286915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Bitfields</a:t>
            </a:r>
            <a:endParaRPr lang="en-US" dirty="0"/>
          </a:p>
        </p:txBody>
      </p:sp>
      <p:sp>
        <p:nvSpPr>
          <p:cNvPr id="6" name="Footer Placeholder 5"/>
          <p:cNvSpPr>
            <a:spLocks noGrp="1"/>
          </p:cNvSpPr>
          <p:nvPr>
            <p:ph type="ftr" sz="quarter" idx="11"/>
          </p:nvPr>
        </p:nvSpPr>
        <p:spPr/>
        <p:txBody>
          <a:bodyPr/>
          <a:lstStyle/>
          <a:p>
            <a:r>
              <a:rPr lang="is-IS"/>
              <a:t>CS447</a:t>
            </a:r>
            <a:endParaRPr lang="en-US" dirty="0"/>
          </a:p>
        </p:txBody>
      </p:sp>
      <p:sp>
        <p:nvSpPr>
          <p:cNvPr id="7" name="Slide Number Placeholder 6"/>
          <p:cNvSpPr>
            <a:spLocks noGrp="1"/>
          </p:cNvSpPr>
          <p:nvPr>
            <p:ph type="sldNum" sz="quarter" idx="12"/>
          </p:nvPr>
        </p:nvSpPr>
        <p:spPr/>
        <p:txBody>
          <a:bodyPr/>
          <a:lstStyle/>
          <a:p>
            <a:fld id="{3552B95B-556F-44BD-91A5-D80C1B9E2BB3}" type="slidenum">
              <a:rPr lang="en-US" smtClean="0"/>
              <a:pPr/>
              <a:t>8</a:t>
            </a:fld>
            <a:endParaRPr lang="en-US"/>
          </a:p>
        </p:txBody>
      </p:sp>
    </p:spTree>
    <p:extLst>
      <p:ext uri="{BB962C8B-B14F-4D97-AF65-F5344CB8AC3E}">
        <p14:creationId xmlns:p14="http://schemas.microsoft.com/office/powerpoint/2010/main" val="3848279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9AAAE-3AF7-4748-B680-EC2992A3D4CF}"/>
              </a:ext>
            </a:extLst>
          </p:cNvPr>
          <p:cNvSpPr>
            <a:spLocks noGrp="1"/>
          </p:cNvSpPr>
          <p:nvPr>
            <p:ph type="title"/>
          </p:nvPr>
        </p:nvSpPr>
        <p:spPr/>
        <p:txBody>
          <a:bodyPr/>
          <a:lstStyle/>
          <a:p>
            <a:r>
              <a:rPr lang="en-US" dirty="0"/>
              <a:t>How many bits do you </a:t>
            </a:r>
            <a:r>
              <a:rPr lang="en-US" i="1" dirty="0"/>
              <a:t>really</a:t>
            </a:r>
            <a:r>
              <a:rPr lang="en-US" dirty="0"/>
              <a:t> need?</a:t>
            </a:r>
          </a:p>
        </p:txBody>
      </p:sp>
      <p:sp>
        <p:nvSpPr>
          <p:cNvPr id="3" name="Content Placeholder 2">
            <a:extLst>
              <a:ext uri="{FF2B5EF4-FFF2-40B4-BE49-F238E27FC236}">
                <a16:creationId xmlns:a16="http://schemas.microsoft.com/office/drawing/2014/main" id="{0E8A74FC-A6A9-734D-8FD8-677851813975}"/>
              </a:ext>
            </a:extLst>
          </p:cNvPr>
          <p:cNvSpPr>
            <a:spLocks noGrp="1"/>
          </p:cNvSpPr>
          <p:nvPr>
            <p:ph idx="1"/>
          </p:nvPr>
        </p:nvSpPr>
        <p:spPr/>
        <p:txBody>
          <a:bodyPr/>
          <a:lstStyle/>
          <a:p>
            <a:r>
              <a:rPr lang="en-US" dirty="0"/>
              <a:t>remember: with </a:t>
            </a:r>
            <a:r>
              <a:rPr lang="en-US" i="1" dirty="0"/>
              <a:t>n</a:t>
            </a:r>
            <a:r>
              <a:rPr lang="en-US" dirty="0"/>
              <a:t> bits we can represent </a:t>
            </a:r>
            <a:r>
              <a:rPr lang="en-US" b="1" dirty="0"/>
              <a:t>2</a:t>
            </a:r>
            <a:r>
              <a:rPr lang="en-US" b="1" i="1" baseline="30000" dirty="0"/>
              <a:t>n</a:t>
            </a:r>
            <a:r>
              <a:rPr lang="en-US" b="1" dirty="0"/>
              <a:t> different values.</a:t>
            </a:r>
          </a:p>
          <a:p>
            <a:r>
              <a:rPr lang="en-US" dirty="0"/>
              <a:t>for the </a:t>
            </a:r>
            <a:r>
              <a:rPr lang="en-US" b="1" dirty="0"/>
              <a:t>sign… </a:t>
            </a:r>
            <a:r>
              <a:rPr lang="en-US" dirty="0"/>
              <a:t>how many bits would it really take to represent it?</a:t>
            </a:r>
          </a:p>
          <a:p>
            <a:pPr lvl="1"/>
            <a:r>
              <a:rPr lang="en-US" dirty="0"/>
              <a:t>just </a:t>
            </a:r>
            <a:r>
              <a:rPr lang="en-US" b="1" dirty="0"/>
              <a:t>1 bit</a:t>
            </a:r>
            <a:r>
              <a:rPr lang="en-US" dirty="0"/>
              <a:t>, right? 0 for positive, 1 for negative, like integers.</a:t>
            </a:r>
          </a:p>
          <a:p>
            <a:r>
              <a:rPr lang="en-US" dirty="0"/>
              <a:t>for the </a:t>
            </a:r>
            <a:r>
              <a:rPr lang="en-US" b="1" dirty="0"/>
              <a:t>exponent… </a:t>
            </a:r>
            <a:r>
              <a:rPr lang="en-US" dirty="0"/>
              <a:t>what are the biggest and smallest numbers are you likely to encounter on a regular basis?</a:t>
            </a:r>
          </a:p>
          <a:p>
            <a:pPr lvl="1"/>
            <a:r>
              <a:rPr lang="en-US" dirty="0"/>
              <a:t>the volume of the </a:t>
            </a:r>
            <a:r>
              <a:rPr lang="en-US" i="1" dirty="0"/>
              <a:t>visible universe </a:t>
            </a:r>
            <a:r>
              <a:rPr lang="en-US" dirty="0"/>
              <a:t>is on the order of 2</a:t>
            </a:r>
            <a:r>
              <a:rPr lang="en-US" baseline="30000" dirty="0"/>
              <a:t>265</a:t>
            </a:r>
            <a:r>
              <a:rPr lang="en-US" dirty="0"/>
              <a:t> m</a:t>
            </a:r>
            <a:r>
              <a:rPr lang="en-US" baseline="30000" dirty="0"/>
              <a:t>3</a:t>
            </a:r>
            <a:r>
              <a:rPr lang="en-US" dirty="0"/>
              <a:t>.</a:t>
            </a:r>
          </a:p>
          <a:p>
            <a:pPr lvl="1"/>
            <a:r>
              <a:rPr lang="en-US" dirty="0"/>
              <a:t>most useful numbers are </a:t>
            </a:r>
            <a:r>
              <a:rPr lang="en-US" i="1" dirty="0"/>
              <a:t>way</a:t>
            </a:r>
            <a:r>
              <a:rPr lang="en-US" dirty="0"/>
              <a:t> smaller, so maybe exponents in the range 2</a:t>
            </a:r>
            <a:r>
              <a:rPr lang="en-US" baseline="30000" dirty="0"/>
              <a:t>-128</a:t>
            </a:r>
            <a:r>
              <a:rPr lang="en-US" dirty="0"/>
              <a:t> to 2</a:t>
            </a:r>
            <a:r>
              <a:rPr lang="en-US" baseline="30000" dirty="0"/>
              <a:t>+127</a:t>
            </a:r>
            <a:r>
              <a:rPr lang="en-US" dirty="0"/>
              <a:t> are sufficient. </a:t>
            </a:r>
            <a:r>
              <a:rPr lang="en-US" b="1" dirty="0"/>
              <a:t>how many bits for that?</a:t>
            </a:r>
          </a:p>
          <a:p>
            <a:r>
              <a:rPr lang="en-US" dirty="0"/>
              <a:t>then, for the significand, uh… well… um…</a:t>
            </a:r>
          </a:p>
          <a:p>
            <a:pPr lvl="1"/>
            <a:r>
              <a:rPr lang="en-US" dirty="0"/>
              <a:t>really, it’s a matter of </a:t>
            </a:r>
            <a:r>
              <a:rPr lang="en-US" b="1" dirty="0"/>
              <a:t>how much precision you want. </a:t>
            </a:r>
          </a:p>
          <a:p>
            <a:pPr lvl="2"/>
            <a:r>
              <a:rPr lang="en-US" dirty="0"/>
              <a:t>more bits = more precision. </a:t>
            </a:r>
          </a:p>
          <a:p>
            <a:pPr lvl="1"/>
            <a:r>
              <a:rPr lang="en-US" dirty="0"/>
              <a:t>well, let’s target </a:t>
            </a:r>
            <a:r>
              <a:rPr lang="en-US" b="1" dirty="0"/>
              <a:t>32 bits total, </a:t>
            </a:r>
            <a:r>
              <a:rPr lang="en-US" dirty="0"/>
              <a:t>so 32 - 8 - 1 = </a:t>
            </a:r>
            <a:r>
              <a:rPr lang="en-US" b="1" dirty="0"/>
              <a:t>23 bits </a:t>
            </a:r>
            <a:r>
              <a:rPr lang="en-US" dirty="0"/>
              <a:t>for the significand. </a:t>
            </a:r>
          </a:p>
        </p:txBody>
      </p:sp>
      <p:sp>
        <p:nvSpPr>
          <p:cNvPr id="4" name="Footer Placeholder 3">
            <a:extLst>
              <a:ext uri="{FF2B5EF4-FFF2-40B4-BE49-F238E27FC236}">
                <a16:creationId xmlns:a16="http://schemas.microsoft.com/office/drawing/2014/main" id="{3415DD16-982D-694E-B697-1D73878E44BD}"/>
              </a:ext>
            </a:extLst>
          </p:cNvPr>
          <p:cNvSpPr>
            <a:spLocks noGrp="1"/>
          </p:cNvSpPr>
          <p:nvPr>
            <p:ph type="ftr" sz="quarter" idx="11"/>
          </p:nvPr>
        </p:nvSpPr>
        <p:spPr/>
        <p:txBody>
          <a:bodyPr/>
          <a:lstStyle/>
          <a:p>
            <a:r>
              <a:rPr lang="is-IS"/>
              <a:t>CS447</a:t>
            </a:r>
            <a:endParaRPr lang="en-US"/>
          </a:p>
        </p:txBody>
      </p:sp>
      <p:sp>
        <p:nvSpPr>
          <p:cNvPr id="5" name="Slide Number Placeholder 4">
            <a:extLst>
              <a:ext uri="{FF2B5EF4-FFF2-40B4-BE49-F238E27FC236}">
                <a16:creationId xmlns:a16="http://schemas.microsoft.com/office/drawing/2014/main" id="{B469A9E3-1196-6A49-82EB-01C0E474A785}"/>
              </a:ext>
            </a:extLst>
          </p:cNvPr>
          <p:cNvSpPr>
            <a:spLocks noGrp="1"/>
          </p:cNvSpPr>
          <p:nvPr>
            <p:ph type="sldNum" sz="quarter" idx="12"/>
          </p:nvPr>
        </p:nvSpPr>
        <p:spPr/>
        <p:txBody>
          <a:bodyPr/>
          <a:lstStyle/>
          <a:p>
            <a:fld id="{3552B95B-556F-44BD-91A5-D80C1B9E2BB3}" type="slidenum">
              <a:rPr lang="en-US" smtClean="0"/>
              <a:pPr/>
              <a:t>9</a:t>
            </a:fld>
            <a:endParaRPr lang="en-US"/>
          </a:p>
        </p:txBody>
      </p:sp>
    </p:spTree>
    <p:extLst>
      <p:ext uri="{BB962C8B-B14F-4D97-AF65-F5344CB8AC3E}">
        <p14:creationId xmlns:p14="http://schemas.microsoft.com/office/powerpoint/2010/main" val="4031936512"/>
      </p:ext>
    </p:extLst>
  </p:cSld>
  <p:clrMapOvr>
    <a:masterClrMapping/>
  </p:clrMapOvr>
  <p:transition/>
</p:sld>
</file>

<file path=ppt/theme/theme1.xml><?xml version="1.0" encoding="utf-8"?>
<a:theme xmlns:a="http://schemas.openxmlformats.org/drawingml/2006/main" name="1_02 - C - Basics">
  <a:themeElements>
    <a:clrScheme name="Custom 2">
      <a:dk1>
        <a:srgbClr val="000000"/>
      </a:dk1>
      <a:lt1>
        <a:srgbClr val="FFFFFF"/>
      </a:lt1>
      <a:dk2>
        <a:srgbClr val="3B481E"/>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Segoe WP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lides_fall_2017" id="{93D034CE-FEB5-4D4D-96F7-6B7F8A5EB99A}" vid="{194AE869-5029-ED49-81EA-C574BDDBE6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16597</TotalTime>
  <Words>2628</Words>
  <Application>Microsoft Macintosh PowerPoint</Application>
  <PresentationFormat>On-screen Show (16:10)</PresentationFormat>
  <Paragraphs>447</Paragraphs>
  <Slides>27</Slides>
  <Notes>20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Calibri</vt:lpstr>
      <vt:lpstr>Cambria Math</vt:lpstr>
      <vt:lpstr>Consolas</vt:lpstr>
      <vt:lpstr>Courier New</vt:lpstr>
      <vt:lpstr>Segoe UI</vt:lpstr>
      <vt:lpstr>Segoe WP Semibold</vt:lpstr>
      <vt:lpstr>Trebuchet MS</vt:lpstr>
      <vt:lpstr>Wingdings</vt:lpstr>
      <vt:lpstr>1_02 - C - Basics</vt:lpstr>
      <vt:lpstr>Bitfields and  Floating-point numbers</vt:lpstr>
      <vt:lpstr>Class announcements</vt:lpstr>
      <vt:lpstr>Floating-point numbers</vt:lpstr>
      <vt:lpstr>Another world</vt:lpstr>
      <vt:lpstr>Scientific notation refresher</vt:lpstr>
      <vt:lpstr>How about in binary?</vt:lpstr>
      <vt:lpstr>But how do we represent it space-efficiently?</vt:lpstr>
      <vt:lpstr>Bitfields</vt:lpstr>
      <vt:lpstr>How many bits do you really need?</vt:lpstr>
      <vt:lpstr>Taking shape</vt:lpstr>
      <vt:lpstr>Space efficiency isn’t just for fun</vt:lpstr>
      <vt:lpstr>And they're everywhere.</vt:lpstr>
      <vt:lpstr>Masking</vt:lpstr>
      <vt:lpstr>Masquerade</vt:lpstr>
      <vt:lpstr>Another way to make masks</vt:lpstr>
      <vt:lpstr>Masking can also do modulo!</vt:lpstr>
      <vt:lpstr>Decoding and encoding bitfields</vt:lpstr>
      <vt:lpstr>Bitfield specifications</vt:lpstr>
      <vt:lpstr>Shift'n'mask</vt:lpstr>
      <vt:lpstr>Two bitwise operations down, two to go…</vt:lpstr>
      <vt:lpstr>IEEE 754</vt:lpstr>
      <vt:lpstr>IEEE 754</vt:lpstr>
      <vt:lpstr>How the sign and fraction fields work</vt:lpstr>
      <vt:lpstr>The exponent</vt:lpstr>
      <vt:lpstr>The dark side of the floats</vt:lpstr>
      <vt:lpstr>Floats are not real numbers.</vt:lpstr>
      <vt:lpstr>Something to check out in MARS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Computer Organization and Assembly!</dc:title>
  <dc:creator>Billingsley, Jarrett F</dc:creator>
  <cp:lastModifiedBy>Billingsley, Jarrett F</cp:lastModifiedBy>
  <cp:revision>353</cp:revision>
  <cp:lastPrinted>2017-09-07T03:08:04Z</cp:lastPrinted>
  <dcterms:created xsi:type="dcterms:W3CDTF">2017-08-16T23:52:35Z</dcterms:created>
  <dcterms:modified xsi:type="dcterms:W3CDTF">2024-02-13T18:34:09Z</dcterms:modified>
</cp:coreProperties>
</file>